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51"/>
  </p:notesMasterIdLst>
  <p:sldIdLst>
    <p:sldId id="355" r:id="rId2"/>
    <p:sldId id="264" r:id="rId3"/>
    <p:sldId id="455" r:id="rId4"/>
    <p:sldId id="288" r:id="rId5"/>
    <p:sldId id="286" r:id="rId6"/>
    <p:sldId id="339" r:id="rId7"/>
    <p:sldId id="456" r:id="rId8"/>
    <p:sldId id="457" r:id="rId9"/>
    <p:sldId id="469" r:id="rId10"/>
    <p:sldId id="473" r:id="rId11"/>
    <p:sldId id="513" r:id="rId12"/>
    <p:sldId id="516" r:id="rId13"/>
    <p:sldId id="481" r:id="rId14"/>
    <p:sldId id="497" r:id="rId15"/>
    <p:sldId id="514" r:id="rId16"/>
    <p:sldId id="510" r:id="rId17"/>
    <p:sldId id="466" r:id="rId18"/>
    <p:sldId id="422" r:id="rId19"/>
    <p:sldId id="398" r:id="rId20"/>
    <p:sldId id="508" r:id="rId21"/>
    <p:sldId id="509" r:id="rId22"/>
    <p:sldId id="506" r:id="rId23"/>
    <p:sldId id="507" r:id="rId24"/>
    <p:sldId id="486" r:id="rId25"/>
    <p:sldId id="487" r:id="rId26"/>
    <p:sldId id="492" r:id="rId27"/>
    <p:sldId id="459" r:id="rId28"/>
    <p:sldId id="499" r:id="rId29"/>
    <p:sldId id="501" r:id="rId30"/>
    <p:sldId id="500" r:id="rId31"/>
    <p:sldId id="502" r:id="rId32"/>
    <p:sldId id="503" r:id="rId33"/>
    <p:sldId id="464" r:id="rId34"/>
    <p:sldId id="418" r:id="rId35"/>
    <p:sldId id="460" r:id="rId36"/>
    <p:sldId id="463" r:id="rId37"/>
    <p:sldId id="518" r:id="rId38"/>
    <p:sldId id="519" r:id="rId39"/>
    <p:sldId id="520" r:id="rId40"/>
    <p:sldId id="521" r:id="rId41"/>
    <p:sldId id="522" r:id="rId42"/>
    <p:sldId id="523" r:id="rId43"/>
    <p:sldId id="524" r:id="rId44"/>
    <p:sldId id="525" r:id="rId45"/>
    <p:sldId id="526" r:id="rId46"/>
    <p:sldId id="420" r:id="rId47"/>
    <p:sldId id="517" r:id="rId48"/>
    <p:sldId id="504" r:id="rId49"/>
    <p:sldId id="461" r:id="rId50"/>
  </p:sldIdLst>
  <p:sldSz cx="9144000" cy="6858000" type="screen4x3"/>
  <p:notesSz cx="6858000" cy="9144000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sz="2400" kern="1200" baseline="-25000">
        <a:solidFill>
          <a:schemeClr val="tx1"/>
        </a:solidFill>
        <a:latin typeface="Arial" pitchFamily="-72" charset="0"/>
        <a:ea typeface="ＭＳ Ｐゴシック" pitchFamily="-72" charset="-128"/>
        <a:cs typeface="ＭＳ Ｐゴシック" pitchFamily="-72" charset="-128"/>
      </a:defRPr>
    </a:lvl1pPr>
    <a:lvl2pPr marL="457200" algn="l" rtl="0" fontAlgn="base">
      <a:spcBef>
        <a:spcPct val="0"/>
      </a:spcBef>
      <a:spcAft>
        <a:spcPct val="0"/>
      </a:spcAft>
      <a:defRPr sz="2400" kern="1200" baseline="-25000">
        <a:solidFill>
          <a:schemeClr val="tx1"/>
        </a:solidFill>
        <a:latin typeface="Arial" pitchFamily="-72" charset="0"/>
        <a:ea typeface="ＭＳ Ｐゴシック" pitchFamily="-72" charset="-128"/>
        <a:cs typeface="ＭＳ Ｐゴシック" pitchFamily="-72" charset="-128"/>
      </a:defRPr>
    </a:lvl2pPr>
    <a:lvl3pPr marL="914400" algn="l" rtl="0" fontAlgn="base">
      <a:spcBef>
        <a:spcPct val="0"/>
      </a:spcBef>
      <a:spcAft>
        <a:spcPct val="0"/>
      </a:spcAft>
      <a:defRPr sz="2400" kern="1200" baseline="-25000">
        <a:solidFill>
          <a:schemeClr val="tx1"/>
        </a:solidFill>
        <a:latin typeface="Arial" pitchFamily="-72" charset="0"/>
        <a:ea typeface="ＭＳ Ｐゴシック" pitchFamily="-72" charset="-128"/>
        <a:cs typeface="ＭＳ Ｐゴシック" pitchFamily="-72" charset="-128"/>
      </a:defRPr>
    </a:lvl3pPr>
    <a:lvl4pPr marL="1371600" algn="l" rtl="0" fontAlgn="base">
      <a:spcBef>
        <a:spcPct val="0"/>
      </a:spcBef>
      <a:spcAft>
        <a:spcPct val="0"/>
      </a:spcAft>
      <a:defRPr sz="2400" kern="1200" baseline="-25000">
        <a:solidFill>
          <a:schemeClr val="tx1"/>
        </a:solidFill>
        <a:latin typeface="Arial" pitchFamily="-72" charset="0"/>
        <a:ea typeface="ＭＳ Ｐゴシック" pitchFamily="-72" charset="-128"/>
        <a:cs typeface="ＭＳ Ｐゴシック" pitchFamily="-72" charset="-128"/>
      </a:defRPr>
    </a:lvl4pPr>
    <a:lvl5pPr marL="1828800" algn="l" rtl="0" fontAlgn="base">
      <a:spcBef>
        <a:spcPct val="0"/>
      </a:spcBef>
      <a:spcAft>
        <a:spcPct val="0"/>
      </a:spcAft>
      <a:defRPr sz="2400" kern="1200" baseline="-25000">
        <a:solidFill>
          <a:schemeClr val="tx1"/>
        </a:solidFill>
        <a:latin typeface="Arial" pitchFamily="-72" charset="0"/>
        <a:ea typeface="ＭＳ Ｐゴシック" pitchFamily="-72" charset="-128"/>
        <a:cs typeface="ＭＳ Ｐゴシック" pitchFamily="-72" charset="-128"/>
      </a:defRPr>
    </a:lvl5pPr>
    <a:lvl6pPr marL="2286000" algn="l" defTabSz="457200" rtl="0" eaLnBrk="1" latinLnBrk="0" hangingPunct="1">
      <a:defRPr sz="2400" kern="1200" baseline="-25000">
        <a:solidFill>
          <a:schemeClr val="tx1"/>
        </a:solidFill>
        <a:latin typeface="Arial" pitchFamily="-72" charset="0"/>
        <a:ea typeface="ＭＳ Ｐゴシック" pitchFamily="-72" charset="-128"/>
        <a:cs typeface="ＭＳ Ｐゴシック" pitchFamily="-72" charset="-128"/>
      </a:defRPr>
    </a:lvl6pPr>
    <a:lvl7pPr marL="2743200" algn="l" defTabSz="457200" rtl="0" eaLnBrk="1" latinLnBrk="0" hangingPunct="1">
      <a:defRPr sz="2400" kern="1200" baseline="-25000">
        <a:solidFill>
          <a:schemeClr val="tx1"/>
        </a:solidFill>
        <a:latin typeface="Arial" pitchFamily="-72" charset="0"/>
        <a:ea typeface="ＭＳ Ｐゴシック" pitchFamily="-72" charset="-128"/>
        <a:cs typeface="ＭＳ Ｐゴシック" pitchFamily="-72" charset="-128"/>
      </a:defRPr>
    </a:lvl7pPr>
    <a:lvl8pPr marL="3200400" algn="l" defTabSz="457200" rtl="0" eaLnBrk="1" latinLnBrk="0" hangingPunct="1">
      <a:defRPr sz="2400" kern="1200" baseline="-25000">
        <a:solidFill>
          <a:schemeClr val="tx1"/>
        </a:solidFill>
        <a:latin typeface="Arial" pitchFamily="-72" charset="0"/>
        <a:ea typeface="ＭＳ Ｐゴシック" pitchFamily="-72" charset="-128"/>
        <a:cs typeface="ＭＳ Ｐゴシック" pitchFamily="-72" charset="-128"/>
      </a:defRPr>
    </a:lvl8pPr>
    <a:lvl9pPr marL="3657600" algn="l" defTabSz="457200" rtl="0" eaLnBrk="1" latinLnBrk="0" hangingPunct="1">
      <a:defRPr sz="2400" kern="1200" baseline="-25000">
        <a:solidFill>
          <a:schemeClr val="tx1"/>
        </a:solidFill>
        <a:latin typeface="Arial" pitchFamily="-72" charset="0"/>
        <a:ea typeface="ＭＳ Ｐゴシック" pitchFamily="-72" charset="-128"/>
        <a:cs typeface="ＭＳ Ｐゴシック" pitchFamily="-72" charset="-128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8A72A"/>
    <a:srgbClr val="89CC40"/>
    <a:srgbClr val="99D359"/>
    <a:srgbClr val="6BA42C"/>
    <a:srgbClr val="E1F2CE"/>
    <a:srgbClr val="C9E8A6"/>
    <a:srgbClr val="CCCCCC"/>
    <a:srgbClr val="B3B3B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551" autoAdjust="0"/>
    <p:restoredTop sz="91047" autoAdjust="0"/>
  </p:normalViewPr>
  <p:slideViewPr>
    <p:cSldViewPr>
      <p:cViewPr>
        <p:scale>
          <a:sx n="100" d="100"/>
          <a:sy n="100" d="100"/>
        </p:scale>
        <p:origin x="-1024" y="-9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48"/>
    </p:cViewPr>
    <p:sldLst>
      <p:sld r:id="rId1" collapse="1"/>
      <p:sld r:id="rId2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0" d="100"/>
        <a:sy n="150" d="100"/>
      </p:scale>
      <p:origin x="0" y="388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notesMaster" Target="notesMasters/notesMaster1.xml"/><Relationship Id="rId52" Type="http://schemas.openxmlformats.org/officeDocument/2006/relationships/printerSettings" Target="printerSettings/printerSettings1.bin"/><Relationship Id="rId53" Type="http://schemas.openxmlformats.org/officeDocument/2006/relationships/presProps" Target="presProps.xml"/><Relationship Id="rId54" Type="http://schemas.openxmlformats.org/officeDocument/2006/relationships/viewProps" Target="viewProps.xml"/><Relationship Id="rId55" Type="http://schemas.openxmlformats.org/officeDocument/2006/relationships/theme" Target="theme/theme1.xml"/><Relationship Id="rId56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3.xml"/><Relationship Id="rId2" Type="http://schemas.openxmlformats.org/officeDocument/2006/relationships/slide" Target="slides/slide4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5_1">
  <dgm:title val=""/>
  <dgm:desc val=""/>
  <dgm:catLst>
    <dgm:cat type="accent5" pri="11100"/>
  </dgm:catLst>
  <dgm:styleLbl name="node0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5">
        <a:alpha val="4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0946637-5CAA-4A9F-B309-B13DA530112D}" type="doc">
      <dgm:prSet loTypeId="urn:microsoft.com/office/officeart/2005/8/layout/process2" loCatId="process" qsTypeId="urn:microsoft.com/office/officeart/2005/8/quickstyle/simple1" qsCatId="simple" csTypeId="urn:microsoft.com/office/officeart/2005/8/colors/accent5_1" csCatId="accent5" phldr="1"/>
      <dgm:spPr/>
    </dgm:pt>
    <dgm:pt modelId="{D7C58E08-CB68-4537-BD49-82BEF10D0118}">
      <dgm:prSet phldrT="[Text]" custT="1"/>
      <dgm:spPr/>
      <dgm:t>
        <a:bodyPr/>
        <a:lstStyle/>
        <a:p>
          <a:r>
            <a:rPr lang="en-GB" sz="1200" b="1" dirty="0" smtClean="0"/>
            <a:t>Reference service life</a:t>
          </a:r>
          <a:endParaRPr lang="en-GB" sz="1200" b="1" dirty="0"/>
        </a:p>
      </dgm:t>
    </dgm:pt>
    <dgm:pt modelId="{DAA1254A-07B8-4D8F-9CB4-CC606CD80602}" type="parTrans" cxnId="{9E460559-5483-4749-BFE6-BBF2058A2A8F}">
      <dgm:prSet/>
      <dgm:spPr/>
      <dgm:t>
        <a:bodyPr/>
        <a:lstStyle/>
        <a:p>
          <a:endParaRPr lang="en-GB" sz="1800" b="1"/>
        </a:p>
      </dgm:t>
    </dgm:pt>
    <dgm:pt modelId="{004A0805-EDC6-4E5B-AAE8-6C4883597B22}" type="sibTrans" cxnId="{9E460559-5483-4749-BFE6-BBF2058A2A8F}">
      <dgm:prSet custT="1"/>
      <dgm:spPr/>
      <dgm:t>
        <a:bodyPr/>
        <a:lstStyle/>
        <a:p>
          <a:endParaRPr lang="en-GB" sz="800" b="1"/>
        </a:p>
      </dgm:t>
    </dgm:pt>
    <dgm:pt modelId="{E82132D6-8CA2-43A9-9556-275439A2919A}">
      <dgm:prSet phldrT="[Text]" custT="1"/>
      <dgm:spPr/>
      <dgm:t>
        <a:bodyPr/>
        <a:lstStyle/>
        <a:p>
          <a:r>
            <a:rPr lang="en-GB" sz="1200" b="1" dirty="0" smtClean="0"/>
            <a:t>Component quality</a:t>
          </a:r>
          <a:endParaRPr lang="en-GB" sz="1200" b="1" dirty="0"/>
        </a:p>
      </dgm:t>
    </dgm:pt>
    <dgm:pt modelId="{EA2899A1-D026-4EB9-9EC0-702CA12D3F81}" type="parTrans" cxnId="{F65F6693-382D-44C6-B6CB-478B3220748D}">
      <dgm:prSet/>
      <dgm:spPr/>
      <dgm:t>
        <a:bodyPr/>
        <a:lstStyle/>
        <a:p>
          <a:endParaRPr lang="en-GB" sz="1800" b="1"/>
        </a:p>
      </dgm:t>
    </dgm:pt>
    <dgm:pt modelId="{CF1342BB-1820-4DA2-9C6B-8170C856F2D4}" type="sibTrans" cxnId="{F65F6693-382D-44C6-B6CB-478B3220748D}">
      <dgm:prSet custT="1"/>
      <dgm:spPr/>
      <dgm:t>
        <a:bodyPr/>
        <a:lstStyle/>
        <a:p>
          <a:endParaRPr lang="en-GB" sz="800" b="1"/>
        </a:p>
      </dgm:t>
    </dgm:pt>
    <dgm:pt modelId="{01CC3818-55B8-49B1-8D2A-D939851AAEBA}">
      <dgm:prSet phldrT="[Text]" custT="1"/>
      <dgm:spPr/>
      <dgm:t>
        <a:bodyPr/>
        <a:lstStyle/>
        <a:p>
          <a:r>
            <a:rPr lang="en-GB" sz="1200" b="1" dirty="0" smtClean="0"/>
            <a:t>Design level</a:t>
          </a:r>
          <a:endParaRPr lang="en-GB" sz="1200" b="1" dirty="0"/>
        </a:p>
      </dgm:t>
    </dgm:pt>
    <dgm:pt modelId="{44FD6938-9CFD-4FD2-96AA-BB11D0CB7B5C}" type="parTrans" cxnId="{9E73DDE4-73AE-40F0-8F3D-7E5A3BF5F35A}">
      <dgm:prSet/>
      <dgm:spPr/>
      <dgm:t>
        <a:bodyPr/>
        <a:lstStyle/>
        <a:p>
          <a:endParaRPr lang="en-GB" sz="1800" b="1"/>
        </a:p>
      </dgm:t>
    </dgm:pt>
    <dgm:pt modelId="{3DCD0C5C-2EF2-4D0F-A287-A7367D95F6C2}" type="sibTrans" cxnId="{9E73DDE4-73AE-40F0-8F3D-7E5A3BF5F35A}">
      <dgm:prSet custT="1"/>
      <dgm:spPr/>
      <dgm:t>
        <a:bodyPr/>
        <a:lstStyle/>
        <a:p>
          <a:endParaRPr lang="en-GB" sz="800" b="1"/>
        </a:p>
      </dgm:t>
    </dgm:pt>
    <dgm:pt modelId="{49E48A95-3A6C-4871-9D1C-4E6F051BB1A2}">
      <dgm:prSet phldrT="[Text]" custT="1"/>
      <dgm:spPr/>
      <dgm:t>
        <a:bodyPr/>
        <a:lstStyle/>
        <a:p>
          <a:r>
            <a:rPr lang="en-GB" sz="1200" b="1" dirty="0" smtClean="0"/>
            <a:t>Work execution</a:t>
          </a:r>
          <a:endParaRPr lang="en-GB" sz="1200" b="1" dirty="0"/>
        </a:p>
      </dgm:t>
    </dgm:pt>
    <dgm:pt modelId="{98D30957-7361-411E-A51B-B2CB9E38B75A}" type="parTrans" cxnId="{4ADE5037-09BF-450E-8C7E-3302051B9292}">
      <dgm:prSet/>
      <dgm:spPr/>
      <dgm:t>
        <a:bodyPr/>
        <a:lstStyle/>
        <a:p>
          <a:endParaRPr lang="en-GB" sz="1800" b="1"/>
        </a:p>
      </dgm:t>
    </dgm:pt>
    <dgm:pt modelId="{BA8B1EBA-436D-4B43-9E92-13261060DBEA}" type="sibTrans" cxnId="{4ADE5037-09BF-450E-8C7E-3302051B9292}">
      <dgm:prSet custT="1"/>
      <dgm:spPr/>
      <dgm:t>
        <a:bodyPr/>
        <a:lstStyle/>
        <a:p>
          <a:endParaRPr lang="en-GB" sz="800" b="1"/>
        </a:p>
      </dgm:t>
    </dgm:pt>
    <dgm:pt modelId="{F0AEDFFA-C635-4394-ABF4-1D913200B7E5}">
      <dgm:prSet phldrT="[Text]" custT="1"/>
      <dgm:spPr/>
      <dgm:t>
        <a:bodyPr/>
        <a:lstStyle/>
        <a:p>
          <a:r>
            <a:rPr lang="en-GB" sz="1200" b="1" dirty="0" smtClean="0"/>
            <a:t>In-use conditions</a:t>
          </a:r>
          <a:endParaRPr lang="en-GB" sz="1200" b="1" dirty="0"/>
        </a:p>
      </dgm:t>
    </dgm:pt>
    <dgm:pt modelId="{B1072A44-0E0C-44C4-BACA-1033CD81129E}" type="parTrans" cxnId="{C1A27F6A-A1A2-49AD-B240-3FC3A502C9B1}">
      <dgm:prSet/>
      <dgm:spPr/>
      <dgm:t>
        <a:bodyPr/>
        <a:lstStyle/>
        <a:p>
          <a:endParaRPr lang="en-GB" sz="1800" b="1"/>
        </a:p>
      </dgm:t>
    </dgm:pt>
    <dgm:pt modelId="{E0239246-F879-4D8A-9AB8-C9C103BBC8AE}" type="sibTrans" cxnId="{C1A27F6A-A1A2-49AD-B240-3FC3A502C9B1}">
      <dgm:prSet custT="1"/>
      <dgm:spPr/>
      <dgm:t>
        <a:bodyPr/>
        <a:lstStyle/>
        <a:p>
          <a:endParaRPr lang="en-GB" sz="800" b="1"/>
        </a:p>
      </dgm:t>
    </dgm:pt>
    <dgm:pt modelId="{B2045477-0A8D-4369-9642-AC17A668BB58}">
      <dgm:prSet phldrT="[Text]" custT="1"/>
      <dgm:spPr/>
      <dgm:t>
        <a:bodyPr/>
        <a:lstStyle/>
        <a:p>
          <a:r>
            <a:rPr lang="en-GB" sz="1200" b="1" dirty="0" smtClean="0"/>
            <a:t>Maintenance levels</a:t>
          </a:r>
          <a:endParaRPr lang="en-GB" sz="1200" b="1" dirty="0"/>
        </a:p>
      </dgm:t>
    </dgm:pt>
    <dgm:pt modelId="{321E80D7-2D04-4E91-A084-3E3D28DA9B52}" type="parTrans" cxnId="{15652BE5-8CB4-4ED7-B0EA-2DA93F6C9389}">
      <dgm:prSet/>
      <dgm:spPr/>
      <dgm:t>
        <a:bodyPr/>
        <a:lstStyle/>
        <a:p>
          <a:endParaRPr lang="en-GB" sz="1800" b="1"/>
        </a:p>
      </dgm:t>
    </dgm:pt>
    <dgm:pt modelId="{F5E902BC-D9F7-4E97-9AF7-F9F8453C4AA5}" type="sibTrans" cxnId="{15652BE5-8CB4-4ED7-B0EA-2DA93F6C9389}">
      <dgm:prSet custT="1"/>
      <dgm:spPr/>
      <dgm:t>
        <a:bodyPr/>
        <a:lstStyle/>
        <a:p>
          <a:endParaRPr lang="en-GB" sz="800" b="1"/>
        </a:p>
      </dgm:t>
    </dgm:pt>
    <dgm:pt modelId="{7DB0A041-28E9-4321-85E1-B22AE15EC4C2}">
      <dgm:prSet phldrT="[Text]" custT="1"/>
      <dgm:spPr/>
      <dgm:t>
        <a:bodyPr/>
        <a:lstStyle/>
        <a:p>
          <a:r>
            <a:rPr lang="en-GB" sz="1200" b="1" dirty="0" smtClean="0"/>
            <a:t>Estimated service life</a:t>
          </a:r>
          <a:endParaRPr lang="en-GB" sz="1200" b="1" dirty="0"/>
        </a:p>
      </dgm:t>
    </dgm:pt>
    <dgm:pt modelId="{55DBA4BE-365B-4605-86A7-7A38101B6ECC}" type="parTrans" cxnId="{775C0F79-81E2-49D8-A6C8-81338CB4C01E}">
      <dgm:prSet/>
      <dgm:spPr/>
      <dgm:t>
        <a:bodyPr/>
        <a:lstStyle/>
        <a:p>
          <a:endParaRPr lang="en-GB" sz="1800" b="1"/>
        </a:p>
      </dgm:t>
    </dgm:pt>
    <dgm:pt modelId="{259AC43F-2FFA-4D65-9D34-BFEA1D1E4259}" type="sibTrans" cxnId="{775C0F79-81E2-49D8-A6C8-81338CB4C01E}">
      <dgm:prSet/>
      <dgm:spPr/>
      <dgm:t>
        <a:bodyPr/>
        <a:lstStyle/>
        <a:p>
          <a:endParaRPr lang="en-GB" sz="1800" b="1"/>
        </a:p>
      </dgm:t>
    </dgm:pt>
    <dgm:pt modelId="{DFE2E5FC-DC00-4BA6-889B-948FA4AF1718}" type="pres">
      <dgm:prSet presAssocID="{40946637-5CAA-4A9F-B309-B13DA530112D}" presName="linearFlow" presStyleCnt="0">
        <dgm:presLayoutVars>
          <dgm:resizeHandles val="exact"/>
        </dgm:presLayoutVars>
      </dgm:prSet>
      <dgm:spPr/>
    </dgm:pt>
    <dgm:pt modelId="{566F212B-4155-40FC-93E7-3C303744B09C}" type="pres">
      <dgm:prSet presAssocID="{D7C58E08-CB68-4537-BD49-82BEF10D0118}" presName="node" presStyleLbl="node1" presStyleIdx="0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15368BF-EC12-4E2F-80E1-60E5FB5F67AB}" type="pres">
      <dgm:prSet presAssocID="{004A0805-EDC6-4E5B-AAE8-6C4883597B22}" presName="sibTrans" presStyleLbl="sibTrans2D1" presStyleIdx="0" presStyleCnt="6"/>
      <dgm:spPr/>
      <dgm:t>
        <a:bodyPr/>
        <a:lstStyle/>
        <a:p>
          <a:endParaRPr lang="en-US"/>
        </a:p>
      </dgm:t>
    </dgm:pt>
    <dgm:pt modelId="{543290F5-9E0A-4C46-9035-2D0F22C769F2}" type="pres">
      <dgm:prSet presAssocID="{004A0805-EDC6-4E5B-AAE8-6C4883597B22}" presName="connectorText" presStyleLbl="sibTrans2D1" presStyleIdx="0" presStyleCnt="6"/>
      <dgm:spPr/>
      <dgm:t>
        <a:bodyPr/>
        <a:lstStyle/>
        <a:p>
          <a:endParaRPr lang="en-US"/>
        </a:p>
      </dgm:t>
    </dgm:pt>
    <dgm:pt modelId="{B9680044-1F07-4488-8308-2E93DDCA8576}" type="pres">
      <dgm:prSet presAssocID="{E82132D6-8CA2-43A9-9556-275439A2919A}" presName="node" presStyleLbl="node1" presStyleIdx="1" presStyleCnt="7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5FE90627-B7AB-4760-887E-960F94A230BF}" type="pres">
      <dgm:prSet presAssocID="{CF1342BB-1820-4DA2-9C6B-8170C856F2D4}" presName="sibTrans" presStyleLbl="sibTrans2D1" presStyleIdx="1" presStyleCnt="6"/>
      <dgm:spPr/>
      <dgm:t>
        <a:bodyPr/>
        <a:lstStyle/>
        <a:p>
          <a:endParaRPr lang="en-US"/>
        </a:p>
      </dgm:t>
    </dgm:pt>
    <dgm:pt modelId="{82B678F2-E461-4E14-8D99-65B09B29F422}" type="pres">
      <dgm:prSet presAssocID="{CF1342BB-1820-4DA2-9C6B-8170C856F2D4}" presName="connectorText" presStyleLbl="sibTrans2D1" presStyleIdx="1" presStyleCnt="6"/>
      <dgm:spPr/>
      <dgm:t>
        <a:bodyPr/>
        <a:lstStyle/>
        <a:p>
          <a:endParaRPr lang="en-US"/>
        </a:p>
      </dgm:t>
    </dgm:pt>
    <dgm:pt modelId="{68D51F64-B14E-464C-B624-97A08658D418}" type="pres">
      <dgm:prSet presAssocID="{01CC3818-55B8-49B1-8D2A-D939851AAEBA}" presName="node" presStyleLbl="node1" presStyleIdx="2" presStyleCnt="7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A300161D-6A46-4E4F-9A86-1A5F3ED8179F}" type="pres">
      <dgm:prSet presAssocID="{3DCD0C5C-2EF2-4D0F-A287-A7367D95F6C2}" presName="sibTrans" presStyleLbl="sibTrans2D1" presStyleIdx="2" presStyleCnt="6"/>
      <dgm:spPr/>
      <dgm:t>
        <a:bodyPr/>
        <a:lstStyle/>
        <a:p>
          <a:endParaRPr lang="en-US"/>
        </a:p>
      </dgm:t>
    </dgm:pt>
    <dgm:pt modelId="{800CA636-04BA-41C6-879F-4DB52EF70780}" type="pres">
      <dgm:prSet presAssocID="{3DCD0C5C-2EF2-4D0F-A287-A7367D95F6C2}" presName="connectorText" presStyleLbl="sibTrans2D1" presStyleIdx="2" presStyleCnt="6"/>
      <dgm:spPr/>
      <dgm:t>
        <a:bodyPr/>
        <a:lstStyle/>
        <a:p>
          <a:endParaRPr lang="en-US"/>
        </a:p>
      </dgm:t>
    </dgm:pt>
    <dgm:pt modelId="{4FDBD9B2-37FD-41D3-977A-0A03B8408AE7}" type="pres">
      <dgm:prSet presAssocID="{49E48A95-3A6C-4871-9D1C-4E6F051BB1A2}" presName="node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6FF760F-EEE7-49B6-8F80-0EDF52D0C65A}" type="pres">
      <dgm:prSet presAssocID="{BA8B1EBA-436D-4B43-9E92-13261060DBEA}" presName="sibTrans" presStyleLbl="sibTrans2D1" presStyleIdx="3" presStyleCnt="6"/>
      <dgm:spPr/>
      <dgm:t>
        <a:bodyPr/>
        <a:lstStyle/>
        <a:p>
          <a:endParaRPr lang="en-US"/>
        </a:p>
      </dgm:t>
    </dgm:pt>
    <dgm:pt modelId="{522E84D0-F4BC-4A8D-9797-2DD0A2DE7392}" type="pres">
      <dgm:prSet presAssocID="{BA8B1EBA-436D-4B43-9E92-13261060DBEA}" presName="connectorText" presStyleLbl="sibTrans2D1" presStyleIdx="3" presStyleCnt="6"/>
      <dgm:spPr/>
      <dgm:t>
        <a:bodyPr/>
        <a:lstStyle/>
        <a:p>
          <a:endParaRPr lang="en-US"/>
        </a:p>
      </dgm:t>
    </dgm:pt>
    <dgm:pt modelId="{79E020F9-A39B-46F4-8420-2A67A87ABCFD}" type="pres">
      <dgm:prSet presAssocID="{F0AEDFFA-C635-4394-ABF4-1D913200B7E5}" presName="node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056A0E7-7032-4B20-935B-61D3EF5898E0}" type="pres">
      <dgm:prSet presAssocID="{E0239246-F879-4D8A-9AB8-C9C103BBC8AE}" presName="sibTrans" presStyleLbl="sibTrans2D1" presStyleIdx="4" presStyleCnt="6"/>
      <dgm:spPr/>
      <dgm:t>
        <a:bodyPr/>
        <a:lstStyle/>
        <a:p>
          <a:endParaRPr lang="en-US"/>
        </a:p>
      </dgm:t>
    </dgm:pt>
    <dgm:pt modelId="{B7071E3C-B14D-49F9-AA1D-50EF7C860C9F}" type="pres">
      <dgm:prSet presAssocID="{E0239246-F879-4D8A-9AB8-C9C103BBC8AE}" presName="connectorText" presStyleLbl="sibTrans2D1" presStyleIdx="4" presStyleCnt="6"/>
      <dgm:spPr/>
      <dgm:t>
        <a:bodyPr/>
        <a:lstStyle/>
        <a:p>
          <a:endParaRPr lang="en-US"/>
        </a:p>
      </dgm:t>
    </dgm:pt>
    <dgm:pt modelId="{55B23285-27D0-4622-A814-E93787CEF58E}" type="pres">
      <dgm:prSet presAssocID="{B2045477-0A8D-4369-9642-AC17A668BB58}" presName="node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D51A67A-B027-47CC-8334-4DA48F8A9C9D}" type="pres">
      <dgm:prSet presAssocID="{F5E902BC-D9F7-4E97-9AF7-F9F8453C4AA5}" presName="sibTrans" presStyleLbl="sibTrans2D1" presStyleIdx="5" presStyleCnt="6"/>
      <dgm:spPr/>
      <dgm:t>
        <a:bodyPr/>
        <a:lstStyle/>
        <a:p>
          <a:endParaRPr lang="en-US"/>
        </a:p>
      </dgm:t>
    </dgm:pt>
    <dgm:pt modelId="{17A8A311-153C-412A-BA39-126DF4882923}" type="pres">
      <dgm:prSet presAssocID="{F5E902BC-D9F7-4E97-9AF7-F9F8453C4AA5}" presName="connectorText" presStyleLbl="sibTrans2D1" presStyleIdx="5" presStyleCnt="6"/>
      <dgm:spPr/>
      <dgm:t>
        <a:bodyPr/>
        <a:lstStyle/>
        <a:p>
          <a:endParaRPr lang="en-US"/>
        </a:p>
      </dgm:t>
    </dgm:pt>
    <dgm:pt modelId="{6870BF9A-5455-4A90-A362-19BD82072692}" type="pres">
      <dgm:prSet presAssocID="{7DB0A041-28E9-4321-85E1-B22AE15EC4C2}" presName="node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FB8C9343-F6FB-B347-BAE3-D1C3807370C7}" type="presOf" srcId="{CF1342BB-1820-4DA2-9C6B-8170C856F2D4}" destId="{5FE90627-B7AB-4760-887E-960F94A230BF}" srcOrd="0" destOrd="0" presId="urn:microsoft.com/office/officeart/2005/8/layout/process2"/>
    <dgm:cxn modelId="{16F0E46B-D9CB-A749-A2D5-AE82E9E7DDA1}" type="presOf" srcId="{E0239246-F879-4D8A-9AB8-C9C103BBC8AE}" destId="{8056A0E7-7032-4B20-935B-61D3EF5898E0}" srcOrd="0" destOrd="0" presId="urn:microsoft.com/office/officeart/2005/8/layout/process2"/>
    <dgm:cxn modelId="{DF7E8CEA-5167-674C-AA31-3F55C0AB08CB}" type="presOf" srcId="{F5E902BC-D9F7-4E97-9AF7-F9F8453C4AA5}" destId="{17A8A311-153C-412A-BA39-126DF4882923}" srcOrd="1" destOrd="0" presId="urn:microsoft.com/office/officeart/2005/8/layout/process2"/>
    <dgm:cxn modelId="{66E69E31-38E7-7B47-9364-3474CD659BD6}" type="presOf" srcId="{004A0805-EDC6-4E5B-AAE8-6C4883597B22}" destId="{543290F5-9E0A-4C46-9035-2D0F22C769F2}" srcOrd="1" destOrd="0" presId="urn:microsoft.com/office/officeart/2005/8/layout/process2"/>
    <dgm:cxn modelId="{718B3421-0E65-8349-A7AD-F0C7EBB73B87}" type="presOf" srcId="{7DB0A041-28E9-4321-85E1-B22AE15EC4C2}" destId="{6870BF9A-5455-4A90-A362-19BD82072692}" srcOrd="0" destOrd="0" presId="urn:microsoft.com/office/officeart/2005/8/layout/process2"/>
    <dgm:cxn modelId="{2C9F2C20-F89F-A643-9C8F-F3B34ED11CDA}" type="presOf" srcId="{D7C58E08-CB68-4537-BD49-82BEF10D0118}" destId="{566F212B-4155-40FC-93E7-3C303744B09C}" srcOrd="0" destOrd="0" presId="urn:microsoft.com/office/officeart/2005/8/layout/process2"/>
    <dgm:cxn modelId="{9E73DDE4-73AE-40F0-8F3D-7E5A3BF5F35A}" srcId="{40946637-5CAA-4A9F-B309-B13DA530112D}" destId="{01CC3818-55B8-49B1-8D2A-D939851AAEBA}" srcOrd="2" destOrd="0" parTransId="{44FD6938-9CFD-4FD2-96AA-BB11D0CB7B5C}" sibTransId="{3DCD0C5C-2EF2-4D0F-A287-A7367D95F6C2}"/>
    <dgm:cxn modelId="{03B6A29A-927D-6B4A-B81C-184A55765322}" type="presOf" srcId="{3DCD0C5C-2EF2-4D0F-A287-A7367D95F6C2}" destId="{800CA636-04BA-41C6-879F-4DB52EF70780}" srcOrd="1" destOrd="0" presId="urn:microsoft.com/office/officeart/2005/8/layout/process2"/>
    <dgm:cxn modelId="{4ADE5037-09BF-450E-8C7E-3302051B9292}" srcId="{40946637-5CAA-4A9F-B309-B13DA530112D}" destId="{49E48A95-3A6C-4871-9D1C-4E6F051BB1A2}" srcOrd="3" destOrd="0" parTransId="{98D30957-7361-411E-A51B-B2CB9E38B75A}" sibTransId="{BA8B1EBA-436D-4B43-9E92-13261060DBEA}"/>
    <dgm:cxn modelId="{FC49ECEE-D82C-F540-8D27-53486184BEFF}" type="presOf" srcId="{F5E902BC-D9F7-4E97-9AF7-F9F8453C4AA5}" destId="{DD51A67A-B027-47CC-8334-4DA48F8A9C9D}" srcOrd="0" destOrd="0" presId="urn:microsoft.com/office/officeart/2005/8/layout/process2"/>
    <dgm:cxn modelId="{775C0F79-81E2-49D8-A6C8-81338CB4C01E}" srcId="{40946637-5CAA-4A9F-B309-B13DA530112D}" destId="{7DB0A041-28E9-4321-85E1-B22AE15EC4C2}" srcOrd="6" destOrd="0" parTransId="{55DBA4BE-365B-4605-86A7-7A38101B6ECC}" sibTransId="{259AC43F-2FFA-4D65-9D34-BFEA1D1E4259}"/>
    <dgm:cxn modelId="{17355F65-2E44-9E44-A909-F5C7F720218C}" type="presOf" srcId="{BA8B1EBA-436D-4B43-9E92-13261060DBEA}" destId="{522E84D0-F4BC-4A8D-9797-2DD0A2DE7392}" srcOrd="1" destOrd="0" presId="urn:microsoft.com/office/officeart/2005/8/layout/process2"/>
    <dgm:cxn modelId="{A4D3F7AB-2EF5-2246-B75F-9711EB252BA4}" type="presOf" srcId="{01CC3818-55B8-49B1-8D2A-D939851AAEBA}" destId="{68D51F64-B14E-464C-B624-97A08658D418}" srcOrd="0" destOrd="0" presId="urn:microsoft.com/office/officeart/2005/8/layout/process2"/>
    <dgm:cxn modelId="{F8705D48-B001-9149-9A54-8D003BBC068B}" type="presOf" srcId="{49E48A95-3A6C-4871-9D1C-4E6F051BB1A2}" destId="{4FDBD9B2-37FD-41D3-977A-0A03B8408AE7}" srcOrd="0" destOrd="0" presId="urn:microsoft.com/office/officeart/2005/8/layout/process2"/>
    <dgm:cxn modelId="{8201B488-8E4B-FF4B-98C3-11DEB37286FD}" type="presOf" srcId="{40946637-5CAA-4A9F-B309-B13DA530112D}" destId="{DFE2E5FC-DC00-4BA6-889B-948FA4AF1718}" srcOrd="0" destOrd="0" presId="urn:microsoft.com/office/officeart/2005/8/layout/process2"/>
    <dgm:cxn modelId="{C1A27F6A-A1A2-49AD-B240-3FC3A502C9B1}" srcId="{40946637-5CAA-4A9F-B309-B13DA530112D}" destId="{F0AEDFFA-C635-4394-ABF4-1D913200B7E5}" srcOrd="4" destOrd="0" parTransId="{B1072A44-0E0C-44C4-BACA-1033CD81129E}" sibTransId="{E0239246-F879-4D8A-9AB8-C9C103BBC8AE}"/>
    <dgm:cxn modelId="{F65F6693-382D-44C6-B6CB-478B3220748D}" srcId="{40946637-5CAA-4A9F-B309-B13DA530112D}" destId="{E82132D6-8CA2-43A9-9556-275439A2919A}" srcOrd="1" destOrd="0" parTransId="{EA2899A1-D026-4EB9-9EC0-702CA12D3F81}" sibTransId="{CF1342BB-1820-4DA2-9C6B-8170C856F2D4}"/>
    <dgm:cxn modelId="{A2844D8C-80B0-B946-A744-BA496AC5951E}" type="presOf" srcId="{E0239246-F879-4D8A-9AB8-C9C103BBC8AE}" destId="{B7071E3C-B14D-49F9-AA1D-50EF7C860C9F}" srcOrd="1" destOrd="0" presId="urn:microsoft.com/office/officeart/2005/8/layout/process2"/>
    <dgm:cxn modelId="{15652BE5-8CB4-4ED7-B0EA-2DA93F6C9389}" srcId="{40946637-5CAA-4A9F-B309-B13DA530112D}" destId="{B2045477-0A8D-4369-9642-AC17A668BB58}" srcOrd="5" destOrd="0" parTransId="{321E80D7-2D04-4E91-A084-3E3D28DA9B52}" sibTransId="{F5E902BC-D9F7-4E97-9AF7-F9F8453C4AA5}"/>
    <dgm:cxn modelId="{5C95CB98-7930-6B49-94FC-CBF8D68C4372}" type="presOf" srcId="{BA8B1EBA-436D-4B43-9E92-13261060DBEA}" destId="{D6FF760F-EEE7-49B6-8F80-0EDF52D0C65A}" srcOrd="0" destOrd="0" presId="urn:microsoft.com/office/officeart/2005/8/layout/process2"/>
    <dgm:cxn modelId="{C33144F6-11F7-AB4B-8429-366AC894CE31}" type="presOf" srcId="{CF1342BB-1820-4DA2-9C6B-8170C856F2D4}" destId="{82B678F2-E461-4E14-8D99-65B09B29F422}" srcOrd="1" destOrd="0" presId="urn:microsoft.com/office/officeart/2005/8/layout/process2"/>
    <dgm:cxn modelId="{B1829AD2-78E5-7640-8086-CE02A97B1B70}" type="presOf" srcId="{B2045477-0A8D-4369-9642-AC17A668BB58}" destId="{55B23285-27D0-4622-A814-E93787CEF58E}" srcOrd="0" destOrd="0" presId="urn:microsoft.com/office/officeart/2005/8/layout/process2"/>
    <dgm:cxn modelId="{6569F73D-652A-7341-A413-B3D41E8A9B1E}" type="presOf" srcId="{E82132D6-8CA2-43A9-9556-275439A2919A}" destId="{B9680044-1F07-4488-8308-2E93DDCA8576}" srcOrd="0" destOrd="0" presId="urn:microsoft.com/office/officeart/2005/8/layout/process2"/>
    <dgm:cxn modelId="{0DDB9C35-E3B4-2140-A094-08D8EB3AB474}" type="presOf" srcId="{004A0805-EDC6-4E5B-AAE8-6C4883597B22}" destId="{215368BF-EC12-4E2F-80E1-60E5FB5F67AB}" srcOrd="0" destOrd="0" presId="urn:microsoft.com/office/officeart/2005/8/layout/process2"/>
    <dgm:cxn modelId="{46133196-952F-0045-A711-B06ABE26543D}" type="presOf" srcId="{3DCD0C5C-2EF2-4D0F-A287-A7367D95F6C2}" destId="{A300161D-6A46-4E4F-9A86-1A5F3ED8179F}" srcOrd="0" destOrd="0" presId="urn:microsoft.com/office/officeart/2005/8/layout/process2"/>
    <dgm:cxn modelId="{9E460559-5483-4749-BFE6-BBF2058A2A8F}" srcId="{40946637-5CAA-4A9F-B309-B13DA530112D}" destId="{D7C58E08-CB68-4537-BD49-82BEF10D0118}" srcOrd="0" destOrd="0" parTransId="{DAA1254A-07B8-4D8F-9CB4-CC606CD80602}" sibTransId="{004A0805-EDC6-4E5B-AAE8-6C4883597B22}"/>
    <dgm:cxn modelId="{2582228F-C8B6-844B-BC6D-AE268458AAF1}" type="presOf" srcId="{F0AEDFFA-C635-4394-ABF4-1D913200B7E5}" destId="{79E020F9-A39B-46F4-8420-2A67A87ABCFD}" srcOrd="0" destOrd="0" presId="urn:microsoft.com/office/officeart/2005/8/layout/process2"/>
    <dgm:cxn modelId="{7032B87C-C8F1-6344-8186-5565F15A90DD}" type="presParOf" srcId="{DFE2E5FC-DC00-4BA6-889B-948FA4AF1718}" destId="{566F212B-4155-40FC-93E7-3C303744B09C}" srcOrd="0" destOrd="0" presId="urn:microsoft.com/office/officeart/2005/8/layout/process2"/>
    <dgm:cxn modelId="{4CFEBE9E-64CE-0E46-A5E3-D9AF482F71AA}" type="presParOf" srcId="{DFE2E5FC-DC00-4BA6-889B-948FA4AF1718}" destId="{215368BF-EC12-4E2F-80E1-60E5FB5F67AB}" srcOrd="1" destOrd="0" presId="urn:microsoft.com/office/officeart/2005/8/layout/process2"/>
    <dgm:cxn modelId="{221EC5B2-3876-D147-BC0A-46B86EF79E13}" type="presParOf" srcId="{215368BF-EC12-4E2F-80E1-60E5FB5F67AB}" destId="{543290F5-9E0A-4C46-9035-2D0F22C769F2}" srcOrd="0" destOrd="0" presId="urn:microsoft.com/office/officeart/2005/8/layout/process2"/>
    <dgm:cxn modelId="{7B2BB444-973E-DF46-87EF-90C277868347}" type="presParOf" srcId="{DFE2E5FC-DC00-4BA6-889B-948FA4AF1718}" destId="{B9680044-1F07-4488-8308-2E93DDCA8576}" srcOrd="2" destOrd="0" presId="urn:microsoft.com/office/officeart/2005/8/layout/process2"/>
    <dgm:cxn modelId="{46740BB6-416A-4C40-94DF-A76DD5F71C76}" type="presParOf" srcId="{DFE2E5FC-DC00-4BA6-889B-948FA4AF1718}" destId="{5FE90627-B7AB-4760-887E-960F94A230BF}" srcOrd="3" destOrd="0" presId="urn:microsoft.com/office/officeart/2005/8/layout/process2"/>
    <dgm:cxn modelId="{5ED4CDF9-FE62-484B-BC57-CB0B03220E1D}" type="presParOf" srcId="{5FE90627-B7AB-4760-887E-960F94A230BF}" destId="{82B678F2-E461-4E14-8D99-65B09B29F422}" srcOrd="0" destOrd="0" presId="urn:microsoft.com/office/officeart/2005/8/layout/process2"/>
    <dgm:cxn modelId="{E11C9D13-794A-A247-BF1F-12C9195305D2}" type="presParOf" srcId="{DFE2E5FC-DC00-4BA6-889B-948FA4AF1718}" destId="{68D51F64-B14E-464C-B624-97A08658D418}" srcOrd="4" destOrd="0" presId="urn:microsoft.com/office/officeart/2005/8/layout/process2"/>
    <dgm:cxn modelId="{1C97ACA8-2FC0-6B43-9F86-4F3519F96FD0}" type="presParOf" srcId="{DFE2E5FC-DC00-4BA6-889B-948FA4AF1718}" destId="{A300161D-6A46-4E4F-9A86-1A5F3ED8179F}" srcOrd="5" destOrd="0" presId="urn:microsoft.com/office/officeart/2005/8/layout/process2"/>
    <dgm:cxn modelId="{8CF14076-C326-4B4B-9C32-A6B03BC24A32}" type="presParOf" srcId="{A300161D-6A46-4E4F-9A86-1A5F3ED8179F}" destId="{800CA636-04BA-41C6-879F-4DB52EF70780}" srcOrd="0" destOrd="0" presId="urn:microsoft.com/office/officeart/2005/8/layout/process2"/>
    <dgm:cxn modelId="{D4B63896-B09F-6243-A266-DC129AA11517}" type="presParOf" srcId="{DFE2E5FC-DC00-4BA6-889B-948FA4AF1718}" destId="{4FDBD9B2-37FD-41D3-977A-0A03B8408AE7}" srcOrd="6" destOrd="0" presId="urn:microsoft.com/office/officeart/2005/8/layout/process2"/>
    <dgm:cxn modelId="{210B4E82-A244-0A46-A03C-EEF281C0922C}" type="presParOf" srcId="{DFE2E5FC-DC00-4BA6-889B-948FA4AF1718}" destId="{D6FF760F-EEE7-49B6-8F80-0EDF52D0C65A}" srcOrd="7" destOrd="0" presId="urn:microsoft.com/office/officeart/2005/8/layout/process2"/>
    <dgm:cxn modelId="{38588D95-54B6-7C4E-B1D8-11ED0ECB07D0}" type="presParOf" srcId="{D6FF760F-EEE7-49B6-8F80-0EDF52D0C65A}" destId="{522E84D0-F4BC-4A8D-9797-2DD0A2DE7392}" srcOrd="0" destOrd="0" presId="urn:microsoft.com/office/officeart/2005/8/layout/process2"/>
    <dgm:cxn modelId="{7D560387-E7B3-D94A-8601-CAF3321106E0}" type="presParOf" srcId="{DFE2E5FC-DC00-4BA6-889B-948FA4AF1718}" destId="{79E020F9-A39B-46F4-8420-2A67A87ABCFD}" srcOrd="8" destOrd="0" presId="urn:microsoft.com/office/officeart/2005/8/layout/process2"/>
    <dgm:cxn modelId="{CF2F1999-0EB9-A543-92C6-679E0573E367}" type="presParOf" srcId="{DFE2E5FC-DC00-4BA6-889B-948FA4AF1718}" destId="{8056A0E7-7032-4B20-935B-61D3EF5898E0}" srcOrd="9" destOrd="0" presId="urn:microsoft.com/office/officeart/2005/8/layout/process2"/>
    <dgm:cxn modelId="{D94669CD-6226-294E-AC11-FD0AED1B8F50}" type="presParOf" srcId="{8056A0E7-7032-4B20-935B-61D3EF5898E0}" destId="{B7071E3C-B14D-49F9-AA1D-50EF7C860C9F}" srcOrd="0" destOrd="0" presId="urn:microsoft.com/office/officeart/2005/8/layout/process2"/>
    <dgm:cxn modelId="{0637CE26-9E32-A94B-A512-8FB9F25A7114}" type="presParOf" srcId="{DFE2E5FC-DC00-4BA6-889B-948FA4AF1718}" destId="{55B23285-27D0-4622-A814-E93787CEF58E}" srcOrd="10" destOrd="0" presId="urn:microsoft.com/office/officeart/2005/8/layout/process2"/>
    <dgm:cxn modelId="{022968DC-1EA9-EB49-9B35-5BCEBBF3F479}" type="presParOf" srcId="{DFE2E5FC-DC00-4BA6-889B-948FA4AF1718}" destId="{DD51A67A-B027-47CC-8334-4DA48F8A9C9D}" srcOrd="11" destOrd="0" presId="urn:microsoft.com/office/officeart/2005/8/layout/process2"/>
    <dgm:cxn modelId="{5A227C1E-AEC7-DD41-BDA9-696A031D5946}" type="presParOf" srcId="{DD51A67A-B027-47CC-8334-4DA48F8A9C9D}" destId="{17A8A311-153C-412A-BA39-126DF4882923}" srcOrd="0" destOrd="0" presId="urn:microsoft.com/office/officeart/2005/8/layout/process2"/>
    <dgm:cxn modelId="{36E28DE7-426D-B84E-9473-457914147C7D}" type="presParOf" srcId="{DFE2E5FC-DC00-4BA6-889B-948FA4AF1718}" destId="{6870BF9A-5455-4A90-A362-19BD82072692}" srcOrd="12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0156359-F208-428E-8B2D-1F2562184BBF}" type="doc">
      <dgm:prSet loTypeId="urn:microsoft.com/office/officeart/2005/8/layout/matrix1" loCatId="matrix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en-GB"/>
        </a:p>
      </dgm:t>
    </dgm:pt>
    <dgm:pt modelId="{F9271AE6-E355-4A72-83C9-73539FD0CA44}">
      <dgm:prSet phldrT="[Text]"/>
      <dgm:spPr>
        <a:solidFill>
          <a:srgbClr val="6BA42C"/>
        </a:solidFill>
      </dgm:spPr>
      <dgm:t>
        <a:bodyPr/>
        <a:lstStyle/>
        <a:p>
          <a:r>
            <a:rPr lang="en-GB" dirty="0" smtClean="0">
              <a:solidFill>
                <a:schemeClr val="bg1"/>
              </a:solidFill>
            </a:rPr>
            <a:t>Lifecycle Cost</a:t>
          </a:r>
          <a:endParaRPr lang="en-GB" dirty="0">
            <a:solidFill>
              <a:schemeClr val="bg1"/>
            </a:solidFill>
          </a:endParaRPr>
        </a:p>
      </dgm:t>
    </dgm:pt>
    <dgm:pt modelId="{688ED43B-E8C6-4570-9CFB-948D769212BE}" type="parTrans" cxnId="{0C5BABA3-71C4-414B-9818-264E0A000F3A}">
      <dgm:prSet/>
      <dgm:spPr/>
      <dgm:t>
        <a:bodyPr/>
        <a:lstStyle/>
        <a:p>
          <a:endParaRPr lang="en-GB"/>
        </a:p>
      </dgm:t>
    </dgm:pt>
    <dgm:pt modelId="{579A2088-13B7-4553-89C5-36C607B50FC8}" type="sibTrans" cxnId="{0C5BABA3-71C4-414B-9818-264E0A000F3A}">
      <dgm:prSet/>
      <dgm:spPr/>
      <dgm:t>
        <a:bodyPr/>
        <a:lstStyle/>
        <a:p>
          <a:endParaRPr lang="en-GB"/>
        </a:p>
      </dgm:t>
    </dgm:pt>
    <dgm:pt modelId="{1AB32243-0982-4E35-83C1-76A6C3C38FE7}">
      <dgm:prSet phldrT="[Text]"/>
      <dgm:spPr/>
      <dgm:t>
        <a:bodyPr/>
        <a:lstStyle/>
        <a:p>
          <a:r>
            <a:rPr lang="en-GB" dirty="0" smtClean="0"/>
            <a:t>Construction</a:t>
          </a:r>
          <a:endParaRPr lang="en-GB" dirty="0"/>
        </a:p>
      </dgm:t>
    </dgm:pt>
    <dgm:pt modelId="{987D4F9D-F15A-4DE1-80BA-417FFE2E27BF}" type="parTrans" cxnId="{824D199C-73FE-44F2-92E3-93BFA02835CD}">
      <dgm:prSet/>
      <dgm:spPr/>
      <dgm:t>
        <a:bodyPr/>
        <a:lstStyle/>
        <a:p>
          <a:endParaRPr lang="en-GB"/>
        </a:p>
      </dgm:t>
    </dgm:pt>
    <dgm:pt modelId="{E9C0B2E3-D6A8-470B-BF9F-1F991A5F8697}" type="sibTrans" cxnId="{824D199C-73FE-44F2-92E3-93BFA02835CD}">
      <dgm:prSet/>
      <dgm:spPr/>
      <dgm:t>
        <a:bodyPr/>
        <a:lstStyle/>
        <a:p>
          <a:endParaRPr lang="en-GB"/>
        </a:p>
      </dgm:t>
    </dgm:pt>
    <dgm:pt modelId="{3A00A2BB-0B18-4FBF-B0F3-F8CE3EE6556C}">
      <dgm:prSet phldrT="[Text]"/>
      <dgm:spPr/>
      <dgm:t>
        <a:bodyPr/>
        <a:lstStyle/>
        <a:p>
          <a:r>
            <a:rPr lang="en-GB" dirty="0" smtClean="0"/>
            <a:t>Maintenance</a:t>
          </a:r>
          <a:endParaRPr lang="en-GB" dirty="0"/>
        </a:p>
      </dgm:t>
    </dgm:pt>
    <dgm:pt modelId="{EF937A03-F50E-4D74-95ED-A3E333B8CF08}" type="parTrans" cxnId="{F8224BF1-1C2B-4825-B5F4-8E8D8DB15EC2}">
      <dgm:prSet/>
      <dgm:spPr/>
      <dgm:t>
        <a:bodyPr/>
        <a:lstStyle/>
        <a:p>
          <a:endParaRPr lang="en-GB"/>
        </a:p>
      </dgm:t>
    </dgm:pt>
    <dgm:pt modelId="{D8BE07B8-17B8-4904-ADAC-DB8BAB9EDAD7}" type="sibTrans" cxnId="{F8224BF1-1C2B-4825-B5F4-8E8D8DB15EC2}">
      <dgm:prSet/>
      <dgm:spPr/>
      <dgm:t>
        <a:bodyPr/>
        <a:lstStyle/>
        <a:p>
          <a:endParaRPr lang="en-GB"/>
        </a:p>
      </dgm:t>
    </dgm:pt>
    <dgm:pt modelId="{A75CCD6A-5D99-4BA3-B477-B52948368D57}">
      <dgm:prSet phldrT="[Text]"/>
      <dgm:spPr/>
      <dgm:t>
        <a:bodyPr/>
        <a:lstStyle/>
        <a:p>
          <a:r>
            <a:rPr lang="en-GB" dirty="0" smtClean="0"/>
            <a:t>Operation</a:t>
          </a:r>
          <a:endParaRPr lang="en-GB" dirty="0"/>
        </a:p>
      </dgm:t>
    </dgm:pt>
    <dgm:pt modelId="{5BB731A9-42C5-43DA-A259-3D67846D9F4F}" type="parTrans" cxnId="{0543A6F3-EE21-4F45-8A90-6CEB6685216C}">
      <dgm:prSet/>
      <dgm:spPr/>
      <dgm:t>
        <a:bodyPr/>
        <a:lstStyle/>
        <a:p>
          <a:endParaRPr lang="en-GB"/>
        </a:p>
      </dgm:t>
    </dgm:pt>
    <dgm:pt modelId="{825BE10C-0064-409C-B10E-3B71C39F254C}" type="sibTrans" cxnId="{0543A6F3-EE21-4F45-8A90-6CEB6685216C}">
      <dgm:prSet/>
      <dgm:spPr/>
      <dgm:t>
        <a:bodyPr/>
        <a:lstStyle/>
        <a:p>
          <a:endParaRPr lang="en-GB"/>
        </a:p>
      </dgm:t>
    </dgm:pt>
    <dgm:pt modelId="{7731F5A0-1197-40D3-A292-D94AC8E212B6}">
      <dgm:prSet phldrT="[Text]"/>
      <dgm:spPr/>
      <dgm:t>
        <a:bodyPr/>
        <a:lstStyle/>
        <a:p>
          <a:r>
            <a:rPr lang="en-GB" dirty="0" smtClean="0"/>
            <a:t>End of life</a:t>
          </a:r>
          <a:endParaRPr lang="en-GB" dirty="0"/>
        </a:p>
      </dgm:t>
    </dgm:pt>
    <dgm:pt modelId="{55D6877F-B225-4D31-B716-3800AF537752}" type="parTrans" cxnId="{E06696E4-2254-41EB-8180-678EE0E1D567}">
      <dgm:prSet/>
      <dgm:spPr/>
      <dgm:t>
        <a:bodyPr/>
        <a:lstStyle/>
        <a:p>
          <a:endParaRPr lang="en-GB"/>
        </a:p>
      </dgm:t>
    </dgm:pt>
    <dgm:pt modelId="{1A157225-085D-48D8-86E1-2EEBF15DB8DD}" type="sibTrans" cxnId="{E06696E4-2254-41EB-8180-678EE0E1D567}">
      <dgm:prSet/>
      <dgm:spPr/>
      <dgm:t>
        <a:bodyPr/>
        <a:lstStyle/>
        <a:p>
          <a:endParaRPr lang="en-GB"/>
        </a:p>
      </dgm:t>
    </dgm:pt>
    <dgm:pt modelId="{E45506CF-50D7-452E-8B44-3D7B551DC5F5}" type="pres">
      <dgm:prSet presAssocID="{E0156359-F208-428E-8B2D-1F2562184BBF}" presName="diagram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78A34E3F-AB6C-428A-B91D-268D3842B767}" type="pres">
      <dgm:prSet presAssocID="{E0156359-F208-428E-8B2D-1F2562184BBF}" presName="matrix" presStyleCnt="0"/>
      <dgm:spPr/>
    </dgm:pt>
    <dgm:pt modelId="{43678A94-3B8E-4206-A193-0B252D45A5E4}" type="pres">
      <dgm:prSet presAssocID="{E0156359-F208-428E-8B2D-1F2562184BBF}" presName="tile1" presStyleLbl="node1" presStyleIdx="0" presStyleCnt="4"/>
      <dgm:spPr/>
      <dgm:t>
        <a:bodyPr/>
        <a:lstStyle/>
        <a:p>
          <a:endParaRPr lang="en-US"/>
        </a:p>
      </dgm:t>
    </dgm:pt>
    <dgm:pt modelId="{7E6F4FA4-856C-4DDB-8E0C-6C63AA98999A}" type="pres">
      <dgm:prSet presAssocID="{E0156359-F208-428E-8B2D-1F2562184BBF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03C4126-2642-4110-A8E9-90D23DDB30D0}" type="pres">
      <dgm:prSet presAssocID="{E0156359-F208-428E-8B2D-1F2562184BBF}" presName="tile2" presStyleLbl="node1" presStyleIdx="1" presStyleCnt="4" custLinFactNeighborY="-4236"/>
      <dgm:spPr/>
      <dgm:t>
        <a:bodyPr/>
        <a:lstStyle/>
        <a:p>
          <a:endParaRPr lang="en-US"/>
        </a:p>
      </dgm:t>
    </dgm:pt>
    <dgm:pt modelId="{8A8F1888-5708-48BF-B1D5-B1D41A79E886}" type="pres">
      <dgm:prSet presAssocID="{E0156359-F208-428E-8B2D-1F2562184BBF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57F58E9-67D4-4078-8565-909069CAA02B}" type="pres">
      <dgm:prSet presAssocID="{E0156359-F208-428E-8B2D-1F2562184BBF}" presName="tile3" presStyleLbl="node1" presStyleIdx="2" presStyleCnt="4"/>
      <dgm:spPr/>
      <dgm:t>
        <a:bodyPr/>
        <a:lstStyle/>
        <a:p>
          <a:endParaRPr lang="en-US"/>
        </a:p>
      </dgm:t>
    </dgm:pt>
    <dgm:pt modelId="{25463980-71E7-4E64-A79C-601822F2063C}" type="pres">
      <dgm:prSet presAssocID="{E0156359-F208-428E-8B2D-1F2562184BBF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231F472-30DA-4D13-B843-DD5297778039}" type="pres">
      <dgm:prSet presAssocID="{E0156359-F208-428E-8B2D-1F2562184BBF}" presName="tile4" presStyleLbl="node1" presStyleIdx="3" presStyleCnt="4"/>
      <dgm:spPr/>
      <dgm:t>
        <a:bodyPr/>
        <a:lstStyle/>
        <a:p>
          <a:endParaRPr lang="en-US"/>
        </a:p>
      </dgm:t>
    </dgm:pt>
    <dgm:pt modelId="{BA32B405-F639-4CF3-90DB-E26C950BD38A}" type="pres">
      <dgm:prSet presAssocID="{E0156359-F208-428E-8B2D-1F2562184BBF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11C5F09-2003-4FEB-9E40-AE552A708C60}" type="pres">
      <dgm:prSet presAssocID="{E0156359-F208-428E-8B2D-1F2562184BBF}" presName="centerTile" presStyleLbl="fgShp" presStyleIdx="0" presStyleCnt="1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</dgm:ptLst>
  <dgm:cxnLst>
    <dgm:cxn modelId="{C89495BD-C91B-8246-93C9-96C47F5E71AA}" type="presOf" srcId="{E0156359-F208-428E-8B2D-1F2562184BBF}" destId="{E45506CF-50D7-452E-8B44-3D7B551DC5F5}" srcOrd="0" destOrd="0" presId="urn:microsoft.com/office/officeart/2005/8/layout/matrix1"/>
    <dgm:cxn modelId="{4900AB44-4437-7A43-8589-378520022DBD}" type="presOf" srcId="{F9271AE6-E355-4A72-83C9-73539FD0CA44}" destId="{611C5F09-2003-4FEB-9E40-AE552A708C60}" srcOrd="0" destOrd="0" presId="urn:microsoft.com/office/officeart/2005/8/layout/matrix1"/>
    <dgm:cxn modelId="{0C5BABA3-71C4-414B-9818-264E0A000F3A}" srcId="{E0156359-F208-428E-8B2D-1F2562184BBF}" destId="{F9271AE6-E355-4A72-83C9-73539FD0CA44}" srcOrd="0" destOrd="0" parTransId="{688ED43B-E8C6-4570-9CFB-948D769212BE}" sibTransId="{579A2088-13B7-4553-89C5-36C607B50FC8}"/>
    <dgm:cxn modelId="{E06696E4-2254-41EB-8180-678EE0E1D567}" srcId="{F9271AE6-E355-4A72-83C9-73539FD0CA44}" destId="{7731F5A0-1197-40D3-A292-D94AC8E212B6}" srcOrd="3" destOrd="0" parTransId="{55D6877F-B225-4D31-B716-3800AF537752}" sibTransId="{1A157225-085D-48D8-86E1-2EEBF15DB8DD}"/>
    <dgm:cxn modelId="{F8224BF1-1C2B-4825-B5F4-8E8D8DB15EC2}" srcId="{F9271AE6-E355-4A72-83C9-73539FD0CA44}" destId="{3A00A2BB-0B18-4FBF-B0F3-F8CE3EE6556C}" srcOrd="1" destOrd="0" parTransId="{EF937A03-F50E-4D74-95ED-A3E333B8CF08}" sibTransId="{D8BE07B8-17B8-4904-ADAC-DB8BAB9EDAD7}"/>
    <dgm:cxn modelId="{0543A6F3-EE21-4F45-8A90-6CEB6685216C}" srcId="{F9271AE6-E355-4A72-83C9-73539FD0CA44}" destId="{A75CCD6A-5D99-4BA3-B477-B52948368D57}" srcOrd="2" destOrd="0" parTransId="{5BB731A9-42C5-43DA-A259-3D67846D9F4F}" sibTransId="{825BE10C-0064-409C-B10E-3B71C39F254C}"/>
    <dgm:cxn modelId="{8562E543-E6A6-994D-BC4F-9FABE33712DE}" type="presOf" srcId="{A75CCD6A-5D99-4BA3-B477-B52948368D57}" destId="{25463980-71E7-4E64-A79C-601822F2063C}" srcOrd="1" destOrd="0" presId="urn:microsoft.com/office/officeart/2005/8/layout/matrix1"/>
    <dgm:cxn modelId="{0795D51D-FB79-DD46-9ABC-FE8A79EF8E3D}" type="presOf" srcId="{7731F5A0-1197-40D3-A292-D94AC8E212B6}" destId="{BA32B405-F639-4CF3-90DB-E26C950BD38A}" srcOrd="1" destOrd="0" presId="urn:microsoft.com/office/officeart/2005/8/layout/matrix1"/>
    <dgm:cxn modelId="{8F0471FB-327A-C142-A3DB-CD132F5DC84A}" type="presOf" srcId="{A75CCD6A-5D99-4BA3-B477-B52948368D57}" destId="{E57F58E9-67D4-4078-8565-909069CAA02B}" srcOrd="0" destOrd="0" presId="urn:microsoft.com/office/officeart/2005/8/layout/matrix1"/>
    <dgm:cxn modelId="{824D199C-73FE-44F2-92E3-93BFA02835CD}" srcId="{F9271AE6-E355-4A72-83C9-73539FD0CA44}" destId="{1AB32243-0982-4E35-83C1-76A6C3C38FE7}" srcOrd="0" destOrd="0" parTransId="{987D4F9D-F15A-4DE1-80BA-417FFE2E27BF}" sibTransId="{E9C0B2E3-D6A8-470B-BF9F-1F991A5F8697}"/>
    <dgm:cxn modelId="{F9ABD450-F859-9142-BA5E-EFBD6BF0AD8D}" type="presOf" srcId="{3A00A2BB-0B18-4FBF-B0F3-F8CE3EE6556C}" destId="{903C4126-2642-4110-A8E9-90D23DDB30D0}" srcOrd="0" destOrd="0" presId="urn:microsoft.com/office/officeart/2005/8/layout/matrix1"/>
    <dgm:cxn modelId="{D20D25B4-A5B5-C449-ADF2-80FEE5E091CE}" type="presOf" srcId="{7731F5A0-1197-40D3-A292-D94AC8E212B6}" destId="{0231F472-30DA-4D13-B843-DD5297778039}" srcOrd="0" destOrd="0" presId="urn:microsoft.com/office/officeart/2005/8/layout/matrix1"/>
    <dgm:cxn modelId="{0039B29D-323E-C74A-A132-A7D4CF2963BE}" type="presOf" srcId="{3A00A2BB-0B18-4FBF-B0F3-F8CE3EE6556C}" destId="{8A8F1888-5708-48BF-B1D5-B1D41A79E886}" srcOrd="1" destOrd="0" presId="urn:microsoft.com/office/officeart/2005/8/layout/matrix1"/>
    <dgm:cxn modelId="{54A23AAA-47F5-2D4F-850C-4FB18B23B6E3}" type="presOf" srcId="{1AB32243-0982-4E35-83C1-76A6C3C38FE7}" destId="{7E6F4FA4-856C-4DDB-8E0C-6C63AA98999A}" srcOrd="1" destOrd="0" presId="urn:microsoft.com/office/officeart/2005/8/layout/matrix1"/>
    <dgm:cxn modelId="{D93E4E56-2C0B-F04E-905A-2B7A160B9954}" type="presOf" srcId="{1AB32243-0982-4E35-83C1-76A6C3C38FE7}" destId="{43678A94-3B8E-4206-A193-0B252D45A5E4}" srcOrd="0" destOrd="0" presId="urn:microsoft.com/office/officeart/2005/8/layout/matrix1"/>
    <dgm:cxn modelId="{BC3F6AEC-72CB-F64B-8590-6832FB2B5AB3}" type="presParOf" srcId="{E45506CF-50D7-452E-8B44-3D7B551DC5F5}" destId="{78A34E3F-AB6C-428A-B91D-268D3842B767}" srcOrd="0" destOrd="0" presId="urn:microsoft.com/office/officeart/2005/8/layout/matrix1"/>
    <dgm:cxn modelId="{33E073E5-0B01-D640-BDF5-49A9F23F292E}" type="presParOf" srcId="{78A34E3F-AB6C-428A-B91D-268D3842B767}" destId="{43678A94-3B8E-4206-A193-0B252D45A5E4}" srcOrd="0" destOrd="0" presId="urn:microsoft.com/office/officeart/2005/8/layout/matrix1"/>
    <dgm:cxn modelId="{49557FAA-3E34-F344-AABF-76063C589B6D}" type="presParOf" srcId="{78A34E3F-AB6C-428A-B91D-268D3842B767}" destId="{7E6F4FA4-856C-4DDB-8E0C-6C63AA98999A}" srcOrd="1" destOrd="0" presId="urn:microsoft.com/office/officeart/2005/8/layout/matrix1"/>
    <dgm:cxn modelId="{C48C87B6-DFB3-1945-B15D-E13FA8BCA8DA}" type="presParOf" srcId="{78A34E3F-AB6C-428A-B91D-268D3842B767}" destId="{903C4126-2642-4110-A8E9-90D23DDB30D0}" srcOrd="2" destOrd="0" presId="urn:microsoft.com/office/officeart/2005/8/layout/matrix1"/>
    <dgm:cxn modelId="{F1201771-9611-D64D-A993-9F4DDE730876}" type="presParOf" srcId="{78A34E3F-AB6C-428A-B91D-268D3842B767}" destId="{8A8F1888-5708-48BF-B1D5-B1D41A79E886}" srcOrd="3" destOrd="0" presId="urn:microsoft.com/office/officeart/2005/8/layout/matrix1"/>
    <dgm:cxn modelId="{9CDBCC57-0198-EC47-ADD4-50130342442E}" type="presParOf" srcId="{78A34E3F-AB6C-428A-B91D-268D3842B767}" destId="{E57F58E9-67D4-4078-8565-909069CAA02B}" srcOrd="4" destOrd="0" presId="urn:microsoft.com/office/officeart/2005/8/layout/matrix1"/>
    <dgm:cxn modelId="{3BFBF5DA-D15D-2849-9D47-5A70833D34EC}" type="presParOf" srcId="{78A34E3F-AB6C-428A-B91D-268D3842B767}" destId="{25463980-71E7-4E64-A79C-601822F2063C}" srcOrd="5" destOrd="0" presId="urn:microsoft.com/office/officeart/2005/8/layout/matrix1"/>
    <dgm:cxn modelId="{0CC5F733-A664-4A46-A2CB-EF2704306E28}" type="presParOf" srcId="{78A34E3F-AB6C-428A-B91D-268D3842B767}" destId="{0231F472-30DA-4D13-B843-DD5297778039}" srcOrd="6" destOrd="0" presId="urn:microsoft.com/office/officeart/2005/8/layout/matrix1"/>
    <dgm:cxn modelId="{222EB7C0-A5E8-424B-921B-C2B0E0E010E4}" type="presParOf" srcId="{78A34E3F-AB6C-428A-B91D-268D3842B767}" destId="{BA32B405-F639-4CF3-90DB-E26C950BD38A}" srcOrd="7" destOrd="0" presId="urn:microsoft.com/office/officeart/2005/8/layout/matrix1"/>
    <dgm:cxn modelId="{4861F852-C63D-5C42-9DFD-81D86C14AE23}" type="presParOf" srcId="{E45506CF-50D7-452E-8B44-3D7B551DC5F5}" destId="{611C5F09-2003-4FEB-9E40-AE552A708C60}" srcOrd="1" destOrd="0" presId="urn:microsoft.com/office/officeart/2005/8/layout/matrix1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66F212B-4155-40FC-93E7-3C303744B09C}">
      <dsp:nvSpPr>
        <dsp:cNvPr id="0" name=""/>
        <dsp:cNvSpPr/>
      </dsp:nvSpPr>
      <dsp:spPr>
        <a:xfrm>
          <a:off x="244139" y="2479"/>
          <a:ext cx="1623616" cy="405904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200" b="1" kern="1200" dirty="0" smtClean="0"/>
            <a:t>Reference service life</a:t>
          </a:r>
          <a:endParaRPr lang="en-GB" sz="1200" b="1" kern="1200" dirty="0"/>
        </a:p>
      </dsp:txBody>
      <dsp:txXfrm>
        <a:off x="256028" y="14368"/>
        <a:ext cx="1599838" cy="382126"/>
      </dsp:txXfrm>
    </dsp:sp>
    <dsp:sp modelId="{215368BF-EC12-4E2F-80E1-60E5FB5F67AB}">
      <dsp:nvSpPr>
        <dsp:cNvPr id="0" name=""/>
        <dsp:cNvSpPr/>
      </dsp:nvSpPr>
      <dsp:spPr>
        <a:xfrm rot="5400000">
          <a:off x="979840" y="418531"/>
          <a:ext cx="152214" cy="182656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800" b="1" kern="1200"/>
        </a:p>
      </dsp:txBody>
      <dsp:txXfrm rot="-5400000">
        <a:off x="1001150" y="433752"/>
        <a:ext cx="109594" cy="106550"/>
      </dsp:txXfrm>
    </dsp:sp>
    <dsp:sp modelId="{B9680044-1F07-4488-8308-2E93DDCA8576}">
      <dsp:nvSpPr>
        <dsp:cNvPr id="0" name=""/>
        <dsp:cNvSpPr/>
      </dsp:nvSpPr>
      <dsp:spPr>
        <a:xfrm>
          <a:off x="244139" y="611335"/>
          <a:ext cx="1623616" cy="405904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200" b="1" kern="1200" dirty="0" smtClean="0"/>
            <a:t>Component quality</a:t>
          </a:r>
          <a:endParaRPr lang="en-GB" sz="1200" b="1" kern="1200" dirty="0"/>
        </a:p>
      </dsp:txBody>
      <dsp:txXfrm>
        <a:off x="256028" y="623224"/>
        <a:ext cx="1599838" cy="382126"/>
      </dsp:txXfrm>
    </dsp:sp>
    <dsp:sp modelId="{5FE90627-B7AB-4760-887E-960F94A230BF}">
      <dsp:nvSpPr>
        <dsp:cNvPr id="0" name=""/>
        <dsp:cNvSpPr/>
      </dsp:nvSpPr>
      <dsp:spPr>
        <a:xfrm rot="5400000">
          <a:off x="979840" y="1027387"/>
          <a:ext cx="152214" cy="182656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800" b="1" kern="1200"/>
        </a:p>
      </dsp:txBody>
      <dsp:txXfrm rot="-5400000">
        <a:off x="1001150" y="1042608"/>
        <a:ext cx="109594" cy="106550"/>
      </dsp:txXfrm>
    </dsp:sp>
    <dsp:sp modelId="{68D51F64-B14E-464C-B624-97A08658D418}">
      <dsp:nvSpPr>
        <dsp:cNvPr id="0" name=""/>
        <dsp:cNvSpPr/>
      </dsp:nvSpPr>
      <dsp:spPr>
        <a:xfrm>
          <a:off x="244139" y="1220191"/>
          <a:ext cx="1623616" cy="405904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200" b="1" kern="1200" dirty="0" smtClean="0"/>
            <a:t>Design level</a:t>
          </a:r>
          <a:endParaRPr lang="en-GB" sz="1200" b="1" kern="1200" dirty="0"/>
        </a:p>
      </dsp:txBody>
      <dsp:txXfrm>
        <a:off x="256028" y="1232080"/>
        <a:ext cx="1599838" cy="382126"/>
      </dsp:txXfrm>
    </dsp:sp>
    <dsp:sp modelId="{A300161D-6A46-4E4F-9A86-1A5F3ED8179F}">
      <dsp:nvSpPr>
        <dsp:cNvPr id="0" name=""/>
        <dsp:cNvSpPr/>
      </dsp:nvSpPr>
      <dsp:spPr>
        <a:xfrm rot="5400000">
          <a:off x="979840" y="1636243"/>
          <a:ext cx="152214" cy="182656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800" b="1" kern="1200"/>
        </a:p>
      </dsp:txBody>
      <dsp:txXfrm rot="-5400000">
        <a:off x="1001150" y="1651464"/>
        <a:ext cx="109594" cy="106550"/>
      </dsp:txXfrm>
    </dsp:sp>
    <dsp:sp modelId="{4FDBD9B2-37FD-41D3-977A-0A03B8408AE7}">
      <dsp:nvSpPr>
        <dsp:cNvPr id="0" name=""/>
        <dsp:cNvSpPr/>
      </dsp:nvSpPr>
      <dsp:spPr>
        <a:xfrm>
          <a:off x="244139" y="1829047"/>
          <a:ext cx="1623616" cy="405904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200" b="1" kern="1200" dirty="0" smtClean="0"/>
            <a:t>Work execution</a:t>
          </a:r>
          <a:endParaRPr lang="en-GB" sz="1200" b="1" kern="1200" dirty="0"/>
        </a:p>
      </dsp:txBody>
      <dsp:txXfrm>
        <a:off x="256028" y="1840936"/>
        <a:ext cx="1599838" cy="382126"/>
      </dsp:txXfrm>
    </dsp:sp>
    <dsp:sp modelId="{D6FF760F-EEE7-49B6-8F80-0EDF52D0C65A}">
      <dsp:nvSpPr>
        <dsp:cNvPr id="0" name=""/>
        <dsp:cNvSpPr/>
      </dsp:nvSpPr>
      <dsp:spPr>
        <a:xfrm rot="5400000">
          <a:off x="979840" y="2245099"/>
          <a:ext cx="152214" cy="182656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800" b="1" kern="1200"/>
        </a:p>
      </dsp:txBody>
      <dsp:txXfrm rot="-5400000">
        <a:off x="1001150" y="2260320"/>
        <a:ext cx="109594" cy="106550"/>
      </dsp:txXfrm>
    </dsp:sp>
    <dsp:sp modelId="{79E020F9-A39B-46F4-8420-2A67A87ABCFD}">
      <dsp:nvSpPr>
        <dsp:cNvPr id="0" name=""/>
        <dsp:cNvSpPr/>
      </dsp:nvSpPr>
      <dsp:spPr>
        <a:xfrm>
          <a:off x="244139" y="2437904"/>
          <a:ext cx="1623616" cy="405904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200" b="1" kern="1200" dirty="0" smtClean="0"/>
            <a:t>In-use conditions</a:t>
          </a:r>
          <a:endParaRPr lang="en-GB" sz="1200" b="1" kern="1200" dirty="0"/>
        </a:p>
      </dsp:txBody>
      <dsp:txXfrm>
        <a:off x="256028" y="2449793"/>
        <a:ext cx="1599838" cy="382126"/>
      </dsp:txXfrm>
    </dsp:sp>
    <dsp:sp modelId="{8056A0E7-7032-4B20-935B-61D3EF5898E0}">
      <dsp:nvSpPr>
        <dsp:cNvPr id="0" name=""/>
        <dsp:cNvSpPr/>
      </dsp:nvSpPr>
      <dsp:spPr>
        <a:xfrm rot="5400000">
          <a:off x="979840" y="2853955"/>
          <a:ext cx="152214" cy="182656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800" b="1" kern="1200"/>
        </a:p>
      </dsp:txBody>
      <dsp:txXfrm rot="-5400000">
        <a:off x="1001150" y="2869176"/>
        <a:ext cx="109594" cy="106550"/>
      </dsp:txXfrm>
    </dsp:sp>
    <dsp:sp modelId="{55B23285-27D0-4622-A814-E93787CEF58E}">
      <dsp:nvSpPr>
        <dsp:cNvPr id="0" name=""/>
        <dsp:cNvSpPr/>
      </dsp:nvSpPr>
      <dsp:spPr>
        <a:xfrm>
          <a:off x="244139" y="3046760"/>
          <a:ext cx="1623616" cy="405904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200" b="1" kern="1200" dirty="0" smtClean="0"/>
            <a:t>Maintenance levels</a:t>
          </a:r>
          <a:endParaRPr lang="en-GB" sz="1200" b="1" kern="1200" dirty="0"/>
        </a:p>
      </dsp:txBody>
      <dsp:txXfrm>
        <a:off x="256028" y="3058649"/>
        <a:ext cx="1599838" cy="382126"/>
      </dsp:txXfrm>
    </dsp:sp>
    <dsp:sp modelId="{DD51A67A-B027-47CC-8334-4DA48F8A9C9D}">
      <dsp:nvSpPr>
        <dsp:cNvPr id="0" name=""/>
        <dsp:cNvSpPr/>
      </dsp:nvSpPr>
      <dsp:spPr>
        <a:xfrm rot="5400000">
          <a:off x="979840" y="3462811"/>
          <a:ext cx="152214" cy="182656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800" b="1" kern="1200"/>
        </a:p>
      </dsp:txBody>
      <dsp:txXfrm rot="-5400000">
        <a:off x="1001150" y="3478032"/>
        <a:ext cx="109594" cy="106550"/>
      </dsp:txXfrm>
    </dsp:sp>
    <dsp:sp modelId="{6870BF9A-5455-4A90-A362-19BD82072692}">
      <dsp:nvSpPr>
        <dsp:cNvPr id="0" name=""/>
        <dsp:cNvSpPr/>
      </dsp:nvSpPr>
      <dsp:spPr>
        <a:xfrm>
          <a:off x="244139" y="3655616"/>
          <a:ext cx="1623616" cy="405904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200" b="1" kern="1200" dirty="0" smtClean="0"/>
            <a:t>Estimated service life</a:t>
          </a:r>
          <a:endParaRPr lang="en-GB" sz="1200" b="1" kern="1200" dirty="0"/>
        </a:p>
      </dsp:txBody>
      <dsp:txXfrm>
        <a:off x="256028" y="3667505"/>
        <a:ext cx="1599838" cy="38212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3678A94-3B8E-4206-A193-0B252D45A5E4}">
      <dsp:nvSpPr>
        <dsp:cNvPr id="0" name=""/>
        <dsp:cNvSpPr/>
      </dsp:nvSpPr>
      <dsp:spPr>
        <a:xfrm rot="16200000">
          <a:off x="127985" y="-127985"/>
          <a:ext cx="1700076" cy="1956048"/>
        </a:xfrm>
        <a:prstGeom prst="round1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5128" tIns="135128" rIns="135128" bIns="135128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900" kern="1200" dirty="0" smtClean="0"/>
            <a:t>Construction</a:t>
          </a:r>
          <a:endParaRPr lang="en-GB" sz="1900" kern="1200" dirty="0"/>
        </a:p>
      </dsp:txBody>
      <dsp:txXfrm rot="5400000">
        <a:off x="0" y="0"/>
        <a:ext cx="1956048" cy="1275057"/>
      </dsp:txXfrm>
    </dsp:sp>
    <dsp:sp modelId="{903C4126-2642-4110-A8E9-90D23DDB30D0}">
      <dsp:nvSpPr>
        <dsp:cNvPr id="0" name=""/>
        <dsp:cNvSpPr/>
      </dsp:nvSpPr>
      <dsp:spPr>
        <a:xfrm>
          <a:off x="1956048" y="0"/>
          <a:ext cx="1956048" cy="1700076"/>
        </a:xfrm>
        <a:prstGeom prst="round1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5128" tIns="135128" rIns="135128" bIns="135128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900" kern="1200" dirty="0" smtClean="0"/>
            <a:t>Maintenance</a:t>
          </a:r>
          <a:endParaRPr lang="en-GB" sz="1900" kern="1200" dirty="0"/>
        </a:p>
      </dsp:txBody>
      <dsp:txXfrm>
        <a:off x="1956048" y="0"/>
        <a:ext cx="1956048" cy="1275057"/>
      </dsp:txXfrm>
    </dsp:sp>
    <dsp:sp modelId="{E57F58E9-67D4-4078-8565-909069CAA02B}">
      <dsp:nvSpPr>
        <dsp:cNvPr id="0" name=""/>
        <dsp:cNvSpPr/>
      </dsp:nvSpPr>
      <dsp:spPr>
        <a:xfrm rot="10800000">
          <a:off x="0" y="1700076"/>
          <a:ext cx="1956048" cy="1700076"/>
        </a:xfrm>
        <a:prstGeom prst="round1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5128" tIns="135128" rIns="135128" bIns="135128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900" kern="1200" dirty="0" smtClean="0"/>
            <a:t>Operation</a:t>
          </a:r>
          <a:endParaRPr lang="en-GB" sz="1900" kern="1200" dirty="0"/>
        </a:p>
      </dsp:txBody>
      <dsp:txXfrm rot="10800000">
        <a:off x="0" y="2125094"/>
        <a:ext cx="1956048" cy="1275057"/>
      </dsp:txXfrm>
    </dsp:sp>
    <dsp:sp modelId="{0231F472-30DA-4D13-B843-DD5297778039}">
      <dsp:nvSpPr>
        <dsp:cNvPr id="0" name=""/>
        <dsp:cNvSpPr/>
      </dsp:nvSpPr>
      <dsp:spPr>
        <a:xfrm rot="5400000">
          <a:off x="2084034" y="1572090"/>
          <a:ext cx="1700076" cy="1956048"/>
        </a:xfrm>
        <a:prstGeom prst="round1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5128" tIns="135128" rIns="135128" bIns="135128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900" kern="1200" dirty="0" smtClean="0"/>
            <a:t>End of life</a:t>
          </a:r>
          <a:endParaRPr lang="en-GB" sz="1900" kern="1200" dirty="0"/>
        </a:p>
      </dsp:txBody>
      <dsp:txXfrm rot="-5400000">
        <a:off x="1956048" y="2125094"/>
        <a:ext cx="1956048" cy="1275057"/>
      </dsp:txXfrm>
    </dsp:sp>
    <dsp:sp modelId="{611C5F09-2003-4FEB-9E40-AE552A708C60}">
      <dsp:nvSpPr>
        <dsp:cNvPr id="0" name=""/>
        <dsp:cNvSpPr/>
      </dsp:nvSpPr>
      <dsp:spPr>
        <a:xfrm>
          <a:off x="1369233" y="1275057"/>
          <a:ext cx="1173628" cy="850038"/>
        </a:xfrm>
        <a:prstGeom prst="roundRect">
          <a:avLst/>
        </a:prstGeom>
        <a:solidFill>
          <a:srgbClr val="6BA42C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900" kern="1200" dirty="0" smtClean="0">
              <a:solidFill>
                <a:schemeClr val="bg1"/>
              </a:solidFill>
            </a:rPr>
            <a:t>Lifecycle Cost</a:t>
          </a:r>
          <a:endParaRPr lang="en-GB" sz="1900" kern="1200" dirty="0">
            <a:solidFill>
              <a:schemeClr val="bg1"/>
            </a:solidFill>
          </a:endParaRPr>
        </a:p>
      </dsp:txBody>
      <dsp:txXfrm>
        <a:off x="1410728" y="1316552"/>
        <a:ext cx="1090638" cy="76704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0" hangingPunct="0">
              <a:defRPr sz="1200" baseline="0">
                <a:latin typeface="Arial" charset="0"/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0" hangingPunct="0">
              <a:defRPr sz="1200" baseline="0">
                <a:latin typeface="Arial" charset="0"/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fld id="{FB29A09A-8DDC-4D74-A2B2-0BEDCC0F9C53}" type="datetimeFigureOut">
              <a:rPr lang="en-GB"/>
              <a:pPr>
                <a:defRPr/>
              </a:pPr>
              <a:t>30/03/2012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GB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0" hangingPunct="0">
              <a:defRPr sz="1200" baseline="0">
                <a:latin typeface="Arial" charset="0"/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0" hangingPunct="0">
              <a:defRPr sz="1200" baseline="0">
                <a:latin typeface="Arial" charset="0"/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fld id="{987DCDA7-97F3-455F-B9D4-CF4728A9826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332130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72" charset="-128"/>
        <a:cs typeface="ＭＳ Ｐゴシック" pitchFamily="-72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72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72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72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72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Placeholder 2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94" name="Placeholder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674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8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500" dirty="0" smtClean="0"/>
              <a:t> </a:t>
            </a:r>
            <a:r>
              <a:rPr lang="en-GB" sz="800" baseline="0" dirty="0" smtClean="0">
                <a:sym typeface="Wingdings" pitchFamily="-72" charset="2"/>
              </a:rPr>
              <a:t>Major decisions have to be taken early in the design process…these decisions are currently being taken on the basis of incomplete or poor quality information resulting in:</a:t>
            </a:r>
          </a:p>
          <a:p>
            <a:pPr>
              <a:lnSpc>
                <a:spcPct val="80000"/>
              </a:lnSpc>
            </a:pPr>
            <a:endParaRPr lang="en-US" sz="500" dirty="0" smtClean="0"/>
          </a:p>
          <a:p>
            <a:pPr>
              <a:lnSpc>
                <a:spcPct val="90000"/>
              </a:lnSpc>
              <a:spcBef>
                <a:spcPts val="1200"/>
              </a:spcBef>
              <a:buFontTx/>
              <a:buChar char="•"/>
            </a:pPr>
            <a:r>
              <a:rPr lang="en-GB" sz="1600" dirty="0" smtClean="0">
                <a:latin typeface="Arial" pitchFamily="-72" charset="0"/>
                <a:sym typeface="Wingdings" pitchFamily="-72" charset="2"/>
              </a:rPr>
              <a:t> Long-term costs borne by clients / developers</a:t>
            </a:r>
          </a:p>
          <a:p>
            <a:pPr>
              <a:lnSpc>
                <a:spcPct val="90000"/>
              </a:lnSpc>
              <a:spcBef>
                <a:spcPts val="1200"/>
              </a:spcBef>
              <a:buFontTx/>
              <a:buChar char="•"/>
            </a:pPr>
            <a:r>
              <a:rPr lang="en-GB" sz="1600" dirty="0" smtClean="0">
                <a:latin typeface="Arial" pitchFamily="-72" charset="0"/>
                <a:sym typeface="Wingdings" pitchFamily="-72" charset="2"/>
              </a:rPr>
              <a:t>  Increased environmental impacts</a:t>
            </a:r>
          </a:p>
          <a:p>
            <a:pPr>
              <a:lnSpc>
                <a:spcPct val="90000"/>
              </a:lnSpc>
              <a:spcBef>
                <a:spcPts val="1200"/>
              </a:spcBef>
              <a:buFontTx/>
              <a:buChar char="•"/>
            </a:pPr>
            <a:r>
              <a:rPr lang="en-GB" sz="1600" dirty="0" smtClean="0">
                <a:latin typeface="Arial" pitchFamily="-72" charset="0"/>
                <a:sym typeface="Wingdings" pitchFamily="-72" charset="2"/>
              </a:rPr>
              <a:t>  Low productivity &amp; abortive work</a:t>
            </a:r>
          </a:p>
          <a:p>
            <a:pPr>
              <a:lnSpc>
                <a:spcPct val="90000"/>
              </a:lnSpc>
              <a:spcBef>
                <a:spcPts val="1200"/>
              </a:spcBef>
              <a:buFontTx/>
              <a:buChar char="•"/>
            </a:pPr>
            <a:r>
              <a:rPr lang="en-GB" sz="1600" dirty="0" smtClean="0">
                <a:latin typeface="Arial" pitchFamily="-72" charset="0"/>
                <a:sym typeface="Wingdings" pitchFamily="-72" charset="2"/>
              </a:rPr>
              <a:t>  Low design &amp; building quality</a:t>
            </a:r>
          </a:p>
          <a:p>
            <a:pPr>
              <a:lnSpc>
                <a:spcPct val="90000"/>
              </a:lnSpc>
              <a:spcBef>
                <a:spcPts val="1200"/>
              </a:spcBef>
              <a:buFontTx/>
              <a:buChar char="•"/>
            </a:pPr>
            <a:r>
              <a:rPr lang="en-GB" sz="1600" dirty="0" smtClean="0">
                <a:latin typeface="Arial" pitchFamily="-72" charset="0"/>
                <a:sym typeface="Wingdings" pitchFamily="-72" charset="2"/>
              </a:rPr>
              <a:t>  Incomplete Information</a:t>
            </a:r>
          </a:p>
          <a:p>
            <a:pPr>
              <a:lnSpc>
                <a:spcPct val="90000"/>
              </a:lnSpc>
              <a:spcBef>
                <a:spcPts val="1200"/>
              </a:spcBef>
              <a:buFontTx/>
              <a:buChar char="•"/>
            </a:pPr>
            <a:r>
              <a:rPr lang="en-GB" sz="1600" dirty="0" smtClean="0">
                <a:latin typeface="Arial" pitchFamily="-72" charset="0"/>
                <a:sym typeface="Wingdings" pitchFamily="-72" charset="2"/>
              </a:rPr>
              <a:t>  Over-design</a:t>
            </a:r>
          </a:p>
          <a:p>
            <a:pPr>
              <a:lnSpc>
                <a:spcPct val="90000"/>
              </a:lnSpc>
              <a:spcBef>
                <a:spcPts val="1200"/>
              </a:spcBef>
              <a:buFontTx/>
              <a:buChar char="•"/>
            </a:pPr>
            <a:r>
              <a:rPr lang="en-GB" sz="1600" dirty="0" smtClean="0">
                <a:latin typeface="Arial" pitchFamily="-72" charset="0"/>
                <a:sym typeface="Wingdings" pitchFamily="-72" charset="2"/>
              </a:rPr>
              <a:t>  Risk</a:t>
            </a:r>
            <a:r>
              <a:rPr lang="en-US" sz="500" dirty="0" smtClean="0"/>
              <a:t>Barriers</a:t>
            </a:r>
            <a:endParaRPr lang="en-GB" sz="500" dirty="0" smtClean="0"/>
          </a:p>
          <a:p>
            <a:pPr>
              <a:lnSpc>
                <a:spcPct val="80000"/>
              </a:lnSpc>
            </a:pPr>
            <a:r>
              <a:rPr lang="en-US" sz="500" dirty="0" smtClean="0"/>
              <a:t> </a:t>
            </a:r>
            <a:endParaRPr lang="en-GB" sz="500" dirty="0" smtClean="0"/>
          </a:p>
          <a:p>
            <a:pPr>
              <a:lnSpc>
                <a:spcPct val="80000"/>
              </a:lnSpc>
            </a:pPr>
            <a:r>
              <a:rPr lang="en-US" sz="500" dirty="0" smtClean="0"/>
              <a:t>- Need to be an expert</a:t>
            </a:r>
            <a:endParaRPr lang="en-GB" sz="500" dirty="0" smtClean="0"/>
          </a:p>
          <a:p>
            <a:pPr>
              <a:lnSpc>
                <a:spcPct val="80000"/>
              </a:lnSpc>
            </a:pPr>
            <a:r>
              <a:rPr lang="en-US" sz="500" dirty="0" smtClean="0"/>
              <a:t>- Requires multiple </a:t>
            </a:r>
            <a:r>
              <a:rPr lang="en-US" sz="500" dirty="0" err="1" smtClean="0"/>
              <a:t>programmes</a:t>
            </a:r>
            <a:r>
              <a:rPr lang="en-US" sz="500" dirty="0" smtClean="0"/>
              <a:t> – non-</a:t>
            </a:r>
            <a:r>
              <a:rPr lang="en-US" sz="500" dirty="0" err="1" smtClean="0"/>
              <a:t>colloborative</a:t>
            </a:r>
            <a:r>
              <a:rPr lang="en-US" sz="500" dirty="0" smtClean="0"/>
              <a:t> - results are hard to combine</a:t>
            </a:r>
            <a:endParaRPr lang="en-GB" sz="500" dirty="0" smtClean="0"/>
          </a:p>
          <a:p>
            <a:pPr>
              <a:lnSpc>
                <a:spcPct val="80000"/>
              </a:lnSpc>
            </a:pPr>
            <a:r>
              <a:rPr lang="en-US" sz="500" dirty="0" smtClean="0"/>
              <a:t>- Extensive training required</a:t>
            </a:r>
            <a:endParaRPr lang="en-GB" sz="500" dirty="0" smtClean="0"/>
          </a:p>
          <a:p>
            <a:pPr>
              <a:lnSpc>
                <a:spcPct val="80000"/>
              </a:lnSpc>
            </a:pPr>
            <a:r>
              <a:rPr lang="en-US" sz="500" dirty="0" smtClean="0"/>
              <a:t>- Generally single output – no inbuilt support </a:t>
            </a:r>
            <a:r>
              <a:rPr lang="en-US" sz="500" dirty="0" err="1" smtClean="0"/>
              <a:t>optioneering</a:t>
            </a:r>
            <a:r>
              <a:rPr lang="en-US" sz="500" dirty="0" smtClean="0"/>
              <a:t> or optimization</a:t>
            </a:r>
            <a:endParaRPr lang="en-GB" sz="500" dirty="0" smtClean="0"/>
          </a:p>
          <a:p>
            <a:pPr>
              <a:lnSpc>
                <a:spcPct val="80000"/>
              </a:lnSpc>
            </a:pPr>
            <a:r>
              <a:rPr lang="en-US" sz="500" dirty="0" smtClean="0"/>
              <a:t> </a:t>
            </a:r>
            <a:endParaRPr lang="en-GB" sz="500" dirty="0" smtClean="0"/>
          </a:p>
          <a:p>
            <a:pPr>
              <a:lnSpc>
                <a:spcPct val="80000"/>
              </a:lnSpc>
            </a:pPr>
            <a:r>
              <a:rPr lang="en-US" sz="500" dirty="0" smtClean="0"/>
              <a:t>Time – inputting large quantities of data</a:t>
            </a:r>
            <a:endParaRPr lang="en-GB" sz="500" dirty="0" smtClean="0"/>
          </a:p>
          <a:p>
            <a:pPr>
              <a:lnSpc>
                <a:spcPct val="80000"/>
              </a:lnSpc>
            </a:pPr>
            <a:r>
              <a:rPr lang="en-US" sz="500" dirty="0" smtClean="0"/>
              <a:t>Significant calculation time particularly for energy solvers</a:t>
            </a:r>
            <a:endParaRPr lang="en-GB" sz="500" dirty="0" smtClean="0"/>
          </a:p>
          <a:p>
            <a:pPr>
              <a:lnSpc>
                <a:spcPct val="80000"/>
              </a:lnSpc>
            </a:pPr>
            <a:r>
              <a:rPr lang="en-US" sz="500" dirty="0" smtClean="0"/>
              <a:t>&gt; Difficult to visualize the affect of changes on results</a:t>
            </a:r>
            <a:endParaRPr lang="en-GB" sz="500" dirty="0" smtClean="0"/>
          </a:p>
          <a:p>
            <a:pPr>
              <a:lnSpc>
                <a:spcPct val="80000"/>
              </a:lnSpc>
            </a:pPr>
            <a:r>
              <a:rPr lang="en-US" sz="500" dirty="0" smtClean="0"/>
              <a:t> </a:t>
            </a:r>
            <a:endParaRPr lang="en-GB" sz="500" dirty="0" smtClean="0"/>
          </a:p>
          <a:p>
            <a:pPr>
              <a:lnSpc>
                <a:spcPct val="80000"/>
              </a:lnSpc>
            </a:pPr>
            <a:r>
              <a:rPr lang="en-US" sz="500" dirty="0" smtClean="0"/>
              <a:t>Underlying data often hidden</a:t>
            </a:r>
            <a:endParaRPr lang="en-GB" sz="500" dirty="0" smtClean="0"/>
          </a:p>
          <a:p>
            <a:pPr>
              <a:lnSpc>
                <a:spcPct val="80000"/>
              </a:lnSpc>
            </a:pPr>
            <a:r>
              <a:rPr lang="en-US" sz="500" dirty="0" smtClean="0"/>
              <a:t> </a:t>
            </a:r>
            <a:endParaRPr lang="en-GB" sz="500" dirty="0" smtClean="0"/>
          </a:p>
          <a:p>
            <a:pPr>
              <a:lnSpc>
                <a:spcPct val="80000"/>
              </a:lnSpc>
            </a:pPr>
            <a:r>
              <a:rPr lang="en-US" sz="500" dirty="0" smtClean="0"/>
              <a:t>Ease of use often compromises transparency, flexibility and power</a:t>
            </a:r>
            <a:endParaRPr lang="en-GB" sz="500" dirty="0" smtClean="0"/>
          </a:p>
          <a:p>
            <a:pPr>
              <a:lnSpc>
                <a:spcPct val="80000"/>
              </a:lnSpc>
            </a:pPr>
            <a:r>
              <a:rPr lang="en-US" sz="500" dirty="0" smtClean="0"/>
              <a:t> </a:t>
            </a:r>
            <a:endParaRPr lang="en-GB" sz="500" dirty="0" smtClean="0"/>
          </a:p>
          <a:p>
            <a:pPr>
              <a:lnSpc>
                <a:spcPct val="80000"/>
              </a:lnSpc>
            </a:pPr>
            <a:r>
              <a:rPr lang="en-US" sz="500" dirty="0" smtClean="0"/>
              <a:t>ALL OF THAT ADDS UP TO:</a:t>
            </a:r>
            <a:endParaRPr lang="en-GB" sz="500" dirty="0" smtClean="0"/>
          </a:p>
          <a:p>
            <a:pPr>
              <a:lnSpc>
                <a:spcPct val="80000"/>
              </a:lnSpc>
            </a:pPr>
            <a:r>
              <a:rPr lang="en-US" sz="500" dirty="0" smtClean="0"/>
              <a:t> </a:t>
            </a:r>
            <a:endParaRPr lang="en-GB" sz="500" dirty="0" smtClean="0"/>
          </a:p>
          <a:p>
            <a:pPr>
              <a:lnSpc>
                <a:spcPct val="80000"/>
              </a:lnSpc>
            </a:pPr>
            <a:r>
              <a:rPr lang="en-US" sz="500" dirty="0" err="1" smtClean="0"/>
              <a:t>Signficant</a:t>
            </a:r>
            <a:r>
              <a:rPr lang="en-US" sz="500" dirty="0" smtClean="0"/>
              <a:t> time, training, expertise and cost</a:t>
            </a:r>
            <a:endParaRPr lang="en-GB" sz="500" dirty="0" smtClean="0"/>
          </a:p>
          <a:p>
            <a:pPr>
              <a:lnSpc>
                <a:spcPct val="80000"/>
              </a:lnSpc>
            </a:pPr>
            <a:r>
              <a:rPr lang="en-US" sz="500" dirty="0" smtClean="0"/>
              <a:t>A barrier to carrying analysis when project poorly defined is very high</a:t>
            </a:r>
            <a:endParaRPr lang="en-GB" sz="500" dirty="0" smtClean="0"/>
          </a:p>
          <a:p>
            <a:pPr>
              <a:lnSpc>
                <a:spcPct val="80000"/>
              </a:lnSpc>
            </a:pPr>
            <a:r>
              <a:rPr lang="en-US" sz="500" dirty="0" smtClean="0"/>
              <a:t> </a:t>
            </a:r>
            <a:endParaRPr lang="en-GB" sz="500" dirty="0" smtClean="0"/>
          </a:p>
          <a:p>
            <a:pPr>
              <a:lnSpc>
                <a:spcPct val="80000"/>
              </a:lnSpc>
            </a:pPr>
            <a:r>
              <a:rPr lang="en-GB" sz="500" dirty="0" smtClean="0"/>
              <a:t>MAJOR DECISIONS TAKEN EARLY-ON ON BASIS OF INCOMPLETE INFORMATION</a:t>
            </a:r>
          </a:p>
          <a:p>
            <a:pPr>
              <a:lnSpc>
                <a:spcPct val="80000"/>
              </a:lnSpc>
            </a:pPr>
            <a:r>
              <a:rPr lang="en-GB" sz="500" dirty="0" smtClean="0"/>
              <a:t> </a:t>
            </a:r>
          </a:p>
          <a:p>
            <a:pPr>
              <a:lnSpc>
                <a:spcPct val="80000"/>
              </a:lnSpc>
            </a:pPr>
            <a:r>
              <a:rPr lang="en-GB" sz="500" dirty="0" smtClean="0"/>
              <a:t>LONG-TERM COSTS BORNE BY DEVELOPER/CLIENT</a:t>
            </a:r>
          </a:p>
          <a:p>
            <a:pPr>
              <a:lnSpc>
                <a:spcPct val="80000"/>
              </a:lnSpc>
            </a:pPr>
            <a:r>
              <a:rPr lang="en-GB" sz="500" dirty="0" smtClean="0"/>
              <a:t> </a:t>
            </a:r>
          </a:p>
          <a:p>
            <a:pPr>
              <a:lnSpc>
                <a:spcPct val="80000"/>
              </a:lnSpc>
            </a:pPr>
            <a:r>
              <a:rPr lang="en-GB" sz="500" dirty="0" smtClean="0"/>
              <a:t>LOW PRODUCTIVITY IN CONSTRUCTION SECTOR</a:t>
            </a:r>
          </a:p>
          <a:p>
            <a:pPr>
              <a:lnSpc>
                <a:spcPct val="80000"/>
              </a:lnSpc>
            </a:pPr>
            <a:r>
              <a:rPr lang="en-GB" sz="500" dirty="0" smtClean="0"/>
              <a:t> </a:t>
            </a:r>
          </a:p>
          <a:p>
            <a:pPr>
              <a:lnSpc>
                <a:spcPct val="80000"/>
              </a:lnSpc>
            </a:pPr>
            <a:r>
              <a:rPr lang="en-GB" sz="500" dirty="0" smtClean="0"/>
              <a:t>LOW DESIGN/BUILD QUALITY</a:t>
            </a:r>
          </a:p>
          <a:p>
            <a:pPr>
              <a:lnSpc>
                <a:spcPct val="80000"/>
              </a:lnSpc>
            </a:pPr>
            <a:r>
              <a:rPr lang="en-GB" sz="500" dirty="0" smtClean="0"/>
              <a:t> </a:t>
            </a:r>
          </a:p>
          <a:p>
            <a:pPr>
              <a:lnSpc>
                <a:spcPct val="80000"/>
              </a:lnSpc>
            </a:pPr>
            <a:r>
              <a:rPr lang="en-GB" sz="500" dirty="0" smtClean="0"/>
              <a:t>HIGH COSTS (CAPITAL &amp;/OR OPERATIONAL/LIFECYCLE)</a:t>
            </a:r>
          </a:p>
          <a:p>
            <a:pPr>
              <a:lnSpc>
                <a:spcPct val="80000"/>
              </a:lnSpc>
            </a:pPr>
            <a:r>
              <a:rPr lang="en-US" sz="500" dirty="0" smtClean="0"/>
              <a:t> </a:t>
            </a:r>
            <a:endParaRPr lang="en-GB" sz="500" dirty="0" smtClean="0"/>
          </a:p>
          <a:p>
            <a:pPr>
              <a:lnSpc>
                <a:spcPct val="80000"/>
              </a:lnSpc>
            </a:pPr>
            <a:r>
              <a:rPr lang="en-GB" sz="500" dirty="0" smtClean="0"/>
              <a:t>INCOMPLETE INFORMATION</a:t>
            </a:r>
          </a:p>
          <a:p>
            <a:pPr>
              <a:lnSpc>
                <a:spcPct val="80000"/>
              </a:lnSpc>
            </a:pPr>
            <a:r>
              <a:rPr lang="en-GB" sz="500" dirty="0" smtClean="0"/>
              <a:t> </a:t>
            </a:r>
          </a:p>
          <a:p>
            <a:pPr>
              <a:lnSpc>
                <a:spcPct val="80000"/>
              </a:lnSpc>
            </a:pPr>
            <a:r>
              <a:rPr lang="en-GB" sz="500" dirty="0" smtClean="0"/>
              <a:t>SLOW RESPONSE TO DESIGN PROCESS – HIGH TIME AND COST OF BUILDING MODELS</a:t>
            </a:r>
          </a:p>
          <a:p>
            <a:pPr>
              <a:lnSpc>
                <a:spcPct val="80000"/>
              </a:lnSpc>
            </a:pPr>
            <a:r>
              <a:rPr lang="en-GB" sz="500" dirty="0" smtClean="0"/>
              <a:t> </a:t>
            </a:r>
          </a:p>
          <a:p>
            <a:pPr>
              <a:lnSpc>
                <a:spcPct val="80000"/>
              </a:lnSpc>
            </a:pPr>
            <a:r>
              <a:rPr lang="en-GB" sz="500" dirty="0" smtClean="0"/>
              <a:t>LACK OF INTER-OPERABILITY (HIGH-LEVEL DATA EXCHANGE)</a:t>
            </a:r>
          </a:p>
          <a:p>
            <a:pPr>
              <a:lnSpc>
                <a:spcPct val="80000"/>
              </a:lnSpc>
            </a:pPr>
            <a:r>
              <a:rPr lang="en-GB" sz="500" dirty="0" smtClean="0"/>
              <a:t> </a:t>
            </a:r>
          </a:p>
          <a:p>
            <a:pPr>
              <a:lnSpc>
                <a:spcPct val="80000"/>
              </a:lnSpc>
            </a:pPr>
            <a:r>
              <a:rPr lang="en-GB" sz="500" dirty="0" smtClean="0"/>
              <a:t>LACK OF COLLABORATION (PROFESSIONAL RESPONSIBILITIES)</a:t>
            </a:r>
          </a:p>
        </p:txBody>
      </p:sp>
      <p:sp>
        <p:nvSpPr>
          <p:cNvPr id="28675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 eaLnBrk="0" hangingPunct="0"/>
            <a:fld id="{57839D9F-2162-4540-B522-ECE14705DC6A}" type="slidenum">
              <a:rPr lang="en-GB" sz="1200" baseline="0"/>
              <a:pPr algn="r" eaLnBrk="0" hangingPunct="0"/>
              <a:t>10</a:t>
            </a:fld>
            <a:endParaRPr lang="en-GB" sz="1200" baseline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40000" lnSpcReduction="20000"/>
          </a:bodyPr>
          <a:lstStyle/>
          <a:p>
            <a:pPr>
              <a:defRPr/>
            </a:pPr>
            <a:r>
              <a:rPr lang="en-US" dirty="0" smtClean="0">
                <a:ea typeface="+mn-ea"/>
                <a:cs typeface="+mn-cs"/>
              </a:rPr>
              <a:t> Barriers</a:t>
            </a:r>
            <a:endParaRPr lang="en-GB" dirty="0" smtClean="0">
              <a:ea typeface="+mn-ea"/>
              <a:cs typeface="+mn-cs"/>
            </a:endParaRPr>
          </a:p>
          <a:p>
            <a:pPr>
              <a:defRPr/>
            </a:pPr>
            <a:r>
              <a:rPr lang="en-US" dirty="0" smtClean="0">
                <a:ea typeface="+mn-ea"/>
                <a:cs typeface="+mn-cs"/>
              </a:rPr>
              <a:t> </a:t>
            </a:r>
            <a:endParaRPr lang="en-GB" dirty="0" smtClean="0">
              <a:ea typeface="+mn-ea"/>
              <a:cs typeface="+mn-cs"/>
            </a:endParaRPr>
          </a:p>
          <a:p>
            <a:pPr>
              <a:defRPr/>
            </a:pPr>
            <a:r>
              <a:rPr lang="en-US" dirty="0" smtClean="0">
                <a:ea typeface="+mn-ea"/>
                <a:cs typeface="+mn-cs"/>
              </a:rPr>
              <a:t>- Need to be an expert</a:t>
            </a:r>
            <a:endParaRPr lang="en-GB" dirty="0" smtClean="0">
              <a:ea typeface="+mn-ea"/>
              <a:cs typeface="+mn-cs"/>
            </a:endParaRPr>
          </a:p>
          <a:p>
            <a:pPr>
              <a:defRPr/>
            </a:pPr>
            <a:r>
              <a:rPr lang="en-US" dirty="0" smtClean="0">
                <a:ea typeface="+mn-ea"/>
                <a:cs typeface="+mn-cs"/>
              </a:rPr>
              <a:t>- Requires multiple </a:t>
            </a:r>
            <a:r>
              <a:rPr lang="en-US" dirty="0" err="1" smtClean="0">
                <a:ea typeface="+mn-ea"/>
                <a:cs typeface="+mn-cs"/>
              </a:rPr>
              <a:t>programmes</a:t>
            </a:r>
            <a:r>
              <a:rPr lang="en-US" dirty="0" smtClean="0">
                <a:ea typeface="+mn-ea"/>
                <a:cs typeface="+mn-cs"/>
              </a:rPr>
              <a:t> – non-</a:t>
            </a:r>
            <a:r>
              <a:rPr lang="en-US" dirty="0" err="1" smtClean="0">
                <a:ea typeface="+mn-ea"/>
                <a:cs typeface="+mn-cs"/>
              </a:rPr>
              <a:t>colloborative</a:t>
            </a:r>
            <a:r>
              <a:rPr lang="en-US" dirty="0" smtClean="0">
                <a:ea typeface="+mn-ea"/>
                <a:cs typeface="+mn-cs"/>
              </a:rPr>
              <a:t> - results are hard to combine</a:t>
            </a:r>
            <a:endParaRPr lang="en-GB" dirty="0" smtClean="0">
              <a:ea typeface="+mn-ea"/>
              <a:cs typeface="+mn-cs"/>
            </a:endParaRPr>
          </a:p>
          <a:p>
            <a:pPr>
              <a:defRPr/>
            </a:pPr>
            <a:r>
              <a:rPr lang="en-US" dirty="0" smtClean="0">
                <a:ea typeface="+mn-ea"/>
                <a:cs typeface="+mn-cs"/>
              </a:rPr>
              <a:t>- Extensive training required</a:t>
            </a:r>
            <a:endParaRPr lang="en-GB" dirty="0" smtClean="0">
              <a:ea typeface="+mn-ea"/>
              <a:cs typeface="+mn-cs"/>
            </a:endParaRPr>
          </a:p>
          <a:p>
            <a:pPr>
              <a:defRPr/>
            </a:pPr>
            <a:r>
              <a:rPr lang="en-US" dirty="0" smtClean="0">
                <a:ea typeface="+mn-ea"/>
                <a:cs typeface="+mn-cs"/>
              </a:rPr>
              <a:t>- Generally single output – no inbuilt support </a:t>
            </a:r>
            <a:r>
              <a:rPr lang="en-US" dirty="0" err="1" smtClean="0">
                <a:ea typeface="+mn-ea"/>
                <a:cs typeface="+mn-cs"/>
              </a:rPr>
              <a:t>optioneering</a:t>
            </a:r>
            <a:r>
              <a:rPr lang="en-US" dirty="0" smtClean="0">
                <a:ea typeface="+mn-ea"/>
                <a:cs typeface="+mn-cs"/>
              </a:rPr>
              <a:t> or optimization</a:t>
            </a:r>
            <a:endParaRPr lang="en-GB" dirty="0" smtClean="0">
              <a:ea typeface="+mn-ea"/>
              <a:cs typeface="+mn-cs"/>
            </a:endParaRPr>
          </a:p>
          <a:p>
            <a:pPr>
              <a:defRPr/>
            </a:pPr>
            <a:r>
              <a:rPr lang="en-US" dirty="0" smtClean="0">
                <a:ea typeface="+mn-ea"/>
                <a:cs typeface="+mn-cs"/>
              </a:rPr>
              <a:t> </a:t>
            </a:r>
            <a:endParaRPr lang="en-GB" dirty="0" smtClean="0">
              <a:ea typeface="+mn-ea"/>
              <a:cs typeface="+mn-cs"/>
            </a:endParaRPr>
          </a:p>
          <a:p>
            <a:pPr>
              <a:defRPr/>
            </a:pPr>
            <a:r>
              <a:rPr lang="en-US" dirty="0" smtClean="0">
                <a:ea typeface="+mn-ea"/>
                <a:cs typeface="+mn-cs"/>
              </a:rPr>
              <a:t>Time – inputting large quantities of data</a:t>
            </a:r>
            <a:endParaRPr lang="en-GB" dirty="0" smtClean="0">
              <a:ea typeface="+mn-ea"/>
              <a:cs typeface="+mn-cs"/>
            </a:endParaRPr>
          </a:p>
          <a:p>
            <a:pPr>
              <a:defRPr/>
            </a:pPr>
            <a:r>
              <a:rPr lang="en-US" dirty="0" smtClean="0">
                <a:ea typeface="+mn-ea"/>
                <a:cs typeface="+mn-cs"/>
              </a:rPr>
              <a:t>Significant calculation time particularly for energy solvers</a:t>
            </a:r>
            <a:endParaRPr lang="en-GB" dirty="0" smtClean="0">
              <a:ea typeface="+mn-ea"/>
              <a:cs typeface="+mn-cs"/>
            </a:endParaRPr>
          </a:p>
          <a:p>
            <a:pPr>
              <a:defRPr/>
            </a:pPr>
            <a:r>
              <a:rPr lang="en-US" dirty="0" smtClean="0">
                <a:ea typeface="+mn-ea"/>
                <a:cs typeface="+mn-cs"/>
              </a:rPr>
              <a:t>&gt; Difficult to visualize the affect of changes on results</a:t>
            </a:r>
            <a:endParaRPr lang="en-GB" dirty="0" smtClean="0">
              <a:ea typeface="+mn-ea"/>
              <a:cs typeface="+mn-cs"/>
            </a:endParaRPr>
          </a:p>
          <a:p>
            <a:pPr>
              <a:defRPr/>
            </a:pPr>
            <a:r>
              <a:rPr lang="en-US" dirty="0" smtClean="0">
                <a:ea typeface="+mn-ea"/>
                <a:cs typeface="+mn-cs"/>
              </a:rPr>
              <a:t> </a:t>
            </a:r>
            <a:endParaRPr lang="en-GB" dirty="0" smtClean="0">
              <a:ea typeface="+mn-ea"/>
              <a:cs typeface="+mn-cs"/>
            </a:endParaRPr>
          </a:p>
          <a:p>
            <a:pPr>
              <a:defRPr/>
            </a:pPr>
            <a:r>
              <a:rPr lang="en-US" dirty="0" smtClean="0">
                <a:ea typeface="+mn-ea"/>
                <a:cs typeface="+mn-cs"/>
              </a:rPr>
              <a:t>Underlying data often hidden</a:t>
            </a:r>
            <a:endParaRPr lang="en-GB" dirty="0" smtClean="0">
              <a:ea typeface="+mn-ea"/>
              <a:cs typeface="+mn-cs"/>
            </a:endParaRPr>
          </a:p>
          <a:p>
            <a:pPr>
              <a:defRPr/>
            </a:pPr>
            <a:r>
              <a:rPr lang="en-US" dirty="0" smtClean="0">
                <a:ea typeface="+mn-ea"/>
                <a:cs typeface="+mn-cs"/>
              </a:rPr>
              <a:t> </a:t>
            </a:r>
            <a:endParaRPr lang="en-GB" dirty="0" smtClean="0">
              <a:ea typeface="+mn-ea"/>
              <a:cs typeface="+mn-cs"/>
            </a:endParaRPr>
          </a:p>
          <a:p>
            <a:pPr>
              <a:defRPr/>
            </a:pPr>
            <a:r>
              <a:rPr lang="en-US" dirty="0" smtClean="0">
                <a:ea typeface="+mn-ea"/>
                <a:cs typeface="+mn-cs"/>
              </a:rPr>
              <a:t>Ease of use often compromises transparency, flexibility and power</a:t>
            </a:r>
            <a:endParaRPr lang="en-GB" dirty="0" smtClean="0">
              <a:ea typeface="+mn-ea"/>
              <a:cs typeface="+mn-cs"/>
            </a:endParaRPr>
          </a:p>
          <a:p>
            <a:pPr>
              <a:defRPr/>
            </a:pPr>
            <a:r>
              <a:rPr lang="en-US" dirty="0" smtClean="0">
                <a:ea typeface="+mn-ea"/>
                <a:cs typeface="+mn-cs"/>
              </a:rPr>
              <a:t> </a:t>
            </a:r>
            <a:endParaRPr lang="en-GB" dirty="0" smtClean="0">
              <a:ea typeface="+mn-ea"/>
              <a:cs typeface="+mn-cs"/>
            </a:endParaRPr>
          </a:p>
          <a:p>
            <a:pPr>
              <a:defRPr/>
            </a:pPr>
            <a:r>
              <a:rPr lang="en-US" dirty="0" smtClean="0">
                <a:ea typeface="+mn-ea"/>
                <a:cs typeface="+mn-cs"/>
              </a:rPr>
              <a:t>ALL OF THAT ADDS UP TO:</a:t>
            </a:r>
            <a:endParaRPr lang="en-GB" dirty="0" smtClean="0">
              <a:ea typeface="+mn-ea"/>
              <a:cs typeface="+mn-cs"/>
            </a:endParaRPr>
          </a:p>
          <a:p>
            <a:pPr>
              <a:defRPr/>
            </a:pPr>
            <a:r>
              <a:rPr lang="en-US" dirty="0" smtClean="0">
                <a:ea typeface="+mn-ea"/>
                <a:cs typeface="+mn-cs"/>
              </a:rPr>
              <a:t> </a:t>
            </a:r>
            <a:endParaRPr lang="en-GB" dirty="0" smtClean="0">
              <a:ea typeface="+mn-ea"/>
              <a:cs typeface="+mn-cs"/>
            </a:endParaRPr>
          </a:p>
          <a:p>
            <a:pPr>
              <a:defRPr/>
            </a:pPr>
            <a:r>
              <a:rPr lang="en-US" dirty="0" err="1" smtClean="0">
                <a:ea typeface="+mn-ea"/>
                <a:cs typeface="+mn-cs"/>
              </a:rPr>
              <a:t>Signficant</a:t>
            </a:r>
            <a:r>
              <a:rPr lang="en-US" dirty="0" smtClean="0">
                <a:ea typeface="+mn-ea"/>
                <a:cs typeface="+mn-cs"/>
              </a:rPr>
              <a:t> time, training, expertise and cost</a:t>
            </a:r>
            <a:endParaRPr lang="en-GB" dirty="0" smtClean="0">
              <a:ea typeface="+mn-ea"/>
              <a:cs typeface="+mn-cs"/>
            </a:endParaRPr>
          </a:p>
          <a:p>
            <a:pPr>
              <a:defRPr/>
            </a:pPr>
            <a:r>
              <a:rPr lang="en-US" dirty="0" smtClean="0">
                <a:ea typeface="+mn-ea"/>
                <a:cs typeface="+mn-cs"/>
              </a:rPr>
              <a:t>A barrier to carrying analysis when project poorly defined is very high</a:t>
            </a:r>
            <a:endParaRPr lang="en-GB" dirty="0" smtClean="0">
              <a:ea typeface="+mn-ea"/>
              <a:cs typeface="+mn-cs"/>
            </a:endParaRPr>
          </a:p>
          <a:p>
            <a:pPr>
              <a:defRPr/>
            </a:pPr>
            <a:r>
              <a:rPr lang="en-US" dirty="0" smtClean="0">
                <a:ea typeface="+mn-ea"/>
                <a:cs typeface="+mn-cs"/>
              </a:rPr>
              <a:t> </a:t>
            </a:r>
            <a:endParaRPr lang="en-GB" dirty="0" smtClean="0">
              <a:ea typeface="+mn-ea"/>
              <a:cs typeface="+mn-cs"/>
            </a:endParaRPr>
          </a:p>
          <a:p>
            <a:pPr>
              <a:defRPr/>
            </a:pPr>
            <a:r>
              <a:rPr lang="en-GB" dirty="0" smtClean="0">
                <a:ea typeface="+mn-ea"/>
                <a:cs typeface="+mn-cs"/>
              </a:rPr>
              <a:t>MAJOR DECISIONS TAKEN EARLY-ON ON BASIS OF INCOMPLETE INFORMATION</a:t>
            </a:r>
          </a:p>
          <a:p>
            <a:pPr>
              <a:defRPr/>
            </a:pPr>
            <a:r>
              <a:rPr lang="en-GB" dirty="0" smtClean="0">
                <a:ea typeface="+mn-ea"/>
                <a:cs typeface="+mn-cs"/>
              </a:rPr>
              <a:t> </a:t>
            </a:r>
          </a:p>
          <a:p>
            <a:pPr>
              <a:defRPr/>
            </a:pPr>
            <a:r>
              <a:rPr lang="en-GB" dirty="0" smtClean="0">
                <a:ea typeface="+mn-ea"/>
                <a:cs typeface="+mn-cs"/>
              </a:rPr>
              <a:t>LONG-TERM COSTS BORNE BY DEVELOPER/CLIENT</a:t>
            </a:r>
          </a:p>
          <a:p>
            <a:pPr>
              <a:defRPr/>
            </a:pPr>
            <a:r>
              <a:rPr lang="en-GB" dirty="0" smtClean="0">
                <a:ea typeface="+mn-ea"/>
                <a:cs typeface="+mn-cs"/>
              </a:rPr>
              <a:t> </a:t>
            </a:r>
          </a:p>
          <a:p>
            <a:pPr>
              <a:defRPr/>
            </a:pPr>
            <a:r>
              <a:rPr lang="en-GB" dirty="0" smtClean="0">
                <a:ea typeface="+mn-ea"/>
                <a:cs typeface="+mn-cs"/>
              </a:rPr>
              <a:t>LOW PRODUCTIVITY IN CONSTRUCTION SECTOR</a:t>
            </a:r>
          </a:p>
          <a:p>
            <a:pPr>
              <a:defRPr/>
            </a:pPr>
            <a:r>
              <a:rPr lang="en-GB" dirty="0" smtClean="0">
                <a:ea typeface="+mn-ea"/>
                <a:cs typeface="+mn-cs"/>
              </a:rPr>
              <a:t> </a:t>
            </a:r>
          </a:p>
          <a:p>
            <a:pPr>
              <a:defRPr/>
            </a:pPr>
            <a:r>
              <a:rPr lang="en-GB" dirty="0" smtClean="0">
                <a:ea typeface="+mn-ea"/>
                <a:cs typeface="+mn-cs"/>
              </a:rPr>
              <a:t>LOW DESIGN/BUILD QUALITY</a:t>
            </a:r>
          </a:p>
          <a:p>
            <a:pPr>
              <a:defRPr/>
            </a:pPr>
            <a:r>
              <a:rPr lang="en-GB" dirty="0" smtClean="0">
                <a:ea typeface="+mn-ea"/>
                <a:cs typeface="+mn-cs"/>
              </a:rPr>
              <a:t> </a:t>
            </a:r>
          </a:p>
          <a:p>
            <a:pPr>
              <a:defRPr/>
            </a:pPr>
            <a:r>
              <a:rPr lang="en-GB" dirty="0" smtClean="0">
                <a:ea typeface="+mn-ea"/>
                <a:cs typeface="+mn-cs"/>
              </a:rPr>
              <a:t>HIGH COSTS (CAPITAL &amp;/OR OPERATIONAL/LIFECYCLE)</a:t>
            </a:r>
          </a:p>
          <a:p>
            <a:pPr>
              <a:defRPr/>
            </a:pPr>
            <a:r>
              <a:rPr lang="en-US" dirty="0" smtClean="0">
                <a:ea typeface="+mn-ea"/>
                <a:cs typeface="+mn-cs"/>
              </a:rPr>
              <a:t> </a:t>
            </a:r>
            <a:endParaRPr lang="en-GB" dirty="0" smtClean="0">
              <a:ea typeface="+mn-ea"/>
              <a:cs typeface="+mn-cs"/>
            </a:endParaRPr>
          </a:p>
          <a:p>
            <a:pPr>
              <a:defRPr/>
            </a:pPr>
            <a:r>
              <a:rPr lang="en-GB" dirty="0" smtClean="0">
                <a:ea typeface="+mn-ea"/>
                <a:cs typeface="+mn-cs"/>
              </a:rPr>
              <a:t>INCOMPLETE INFORMATION</a:t>
            </a:r>
          </a:p>
          <a:p>
            <a:pPr>
              <a:defRPr/>
            </a:pPr>
            <a:r>
              <a:rPr lang="en-GB" dirty="0" smtClean="0">
                <a:ea typeface="+mn-ea"/>
                <a:cs typeface="+mn-cs"/>
              </a:rPr>
              <a:t> </a:t>
            </a:r>
          </a:p>
          <a:p>
            <a:pPr>
              <a:defRPr/>
            </a:pPr>
            <a:r>
              <a:rPr lang="en-GB" dirty="0" smtClean="0">
                <a:ea typeface="+mn-ea"/>
                <a:cs typeface="+mn-cs"/>
              </a:rPr>
              <a:t>SLOW RESPONSE TO DESIGN PROCESS – HIGH TIME AND COST OF BUILDING MODELS</a:t>
            </a:r>
          </a:p>
          <a:p>
            <a:pPr>
              <a:defRPr/>
            </a:pPr>
            <a:r>
              <a:rPr lang="en-GB" dirty="0" smtClean="0">
                <a:ea typeface="+mn-ea"/>
                <a:cs typeface="+mn-cs"/>
              </a:rPr>
              <a:t> </a:t>
            </a:r>
          </a:p>
          <a:p>
            <a:pPr>
              <a:defRPr/>
            </a:pPr>
            <a:r>
              <a:rPr lang="en-GB" dirty="0" smtClean="0">
                <a:ea typeface="+mn-ea"/>
                <a:cs typeface="+mn-cs"/>
              </a:rPr>
              <a:t>LACK OF INTER-OPERABILITY (HIGH-LEVEL DATA EXCHANGE)</a:t>
            </a:r>
          </a:p>
          <a:p>
            <a:pPr>
              <a:defRPr/>
            </a:pPr>
            <a:r>
              <a:rPr lang="en-GB" dirty="0" smtClean="0">
                <a:ea typeface="+mn-ea"/>
                <a:cs typeface="+mn-cs"/>
              </a:rPr>
              <a:t> </a:t>
            </a:r>
          </a:p>
          <a:p>
            <a:pPr>
              <a:defRPr/>
            </a:pPr>
            <a:r>
              <a:rPr lang="en-GB" dirty="0" smtClean="0">
                <a:ea typeface="+mn-ea"/>
                <a:cs typeface="+mn-cs"/>
              </a:rPr>
              <a:t>LACK OF COLLABORATION (PROFESSIONAL RESPONSIBILITIES)</a:t>
            </a:r>
            <a:endParaRPr lang="en-GB" dirty="0">
              <a:ea typeface="+mn-ea"/>
              <a:cs typeface="+mn-cs"/>
            </a:endParaRPr>
          </a:p>
        </p:txBody>
      </p:sp>
      <p:sp>
        <p:nvSpPr>
          <p:cNvPr id="30723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 eaLnBrk="0" hangingPunct="0"/>
            <a:fld id="{890463E4-2BD8-404F-AAB3-32B5D1CA9BCC}" type="slidenum">
              <a:rPr lang="en-GB" sz="1200" baseline="0"/>
              <a:pPr algn="r" eaLnBrk="0" hangingPunct="0"/>
              <a:t>11</a:t>
            </a:fld>
            <a:endParaRPr lang="en-GB" sz="1200" baseline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3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0" y="0"/>
            <a:ext cx="0" cy="0"/>
          </a:xfrm>
          <a:noFill/>
        </p:spPr>
        <p:txBody>
          <a:bodyPr/>
          <a:lstStyle/>
          <a:p>
            <a:pPr>
              <a:lnSpc>
                <a:spcPct val="110000"/>
              </a:lnSpc>
              <a:spcBef>
                <a:spcPct val="20000"/>
              </a:spcBef>
              <a:buClr>
                <a:srgbClr val="596873"/>
              </a:buClr>
            </a:pPr>
            <a:r>
              <a:rPr lang="en-GB" sz="800" baseline="0" dirty="0" smtClean="0">
                <a:sym typeface="Wingdings" charset="2"/>
              </a:rPr>
              <a:t>The limitations of existing lifecycle analysis tools and workflows create significant barriers to understanding the true impacts of early stage design decisions.</a:t>
            </a:r>
          </a:p>
          <a:p>
            <a:pPr>
              <a:lnSpc>
                <a:spcPct val="110000"/>
              </a:lnSpc>
              <a:spcBef>
                <a:spcPct val="20000"/>
              </a:spcBef>
              <a:buClr>
                <a:srgbClr val="596873"/>
              </a:buClr>
            </a:pPr>
            <a:endParaRPr lang="en-GB" sz="800" baseline="0" dirty="0" smtClean="0">
              <a:sym typeface="Wingdings" charset="2"/>
            </a:endParaRPr>
          </a:p>
          <a:p>
            <a:pPr>
              <a:lnSpc>
                <a:spcPct val="110000"/>
              </a:lnSpc>
              <a:spcBef>
                <a:spcPct val="20000"/>
              </a:spcBef>
              <a:buClr>
                <a:srgbClr val="596873"/>
              </a:buClr>
            </a:pPr>
            <a:r>
              <a:rPr lang="en-GB" sz="800" baseline="0" dirty="0" smtClean="0">
                <a:sym typeface="Wingdings" charset="2"/>
              </a:rPr>
              <a:t>The results are:</a:t>
            </a:r>
            <a:endParaRPr lang="en-GB" sz="800" baseline="0" dirty="0" smtClean="0"/>
          </a:p>
          <a:p>
            <a:pPr eaLnBrk="0" hangingPunct="0">
              <a:spcBef>
                <a:spcPts val="1200"/>
              </a:spcBef>
              <a:buFontTx/>
              <a:buChar char="•"/>
            </a:pPr>
            <a:r>
              <a:rPr lang="en-GB" sz="800" baseline="0" dirty="0" smtClean="0"/>
              <a:t>  Duplication</a:t>
            </a:r>
          </a:p>
          <a:p>
            <a:pPr eaLnBrk="0" hangingPunct="0">
              <a:spcBef>
                <a:spcPts val="1200"/>
              </a:spcBef>
              <a:buFontTx/>
              <a:buChar char="•"/>
            </a:pPr>
            <a:r>
              <a:rPr lang="en-GB" sz="800" baseline="0" dirty="0" smtClean="0"/>
              <a:t>  Limited scope for collaboration</a:t>
            </a:r>
          </a:p>
          <a:p>
            <a:pPr eaLnBrk="0" hangingPunct="0">
              <a:spcBef>
                <a:spcPts val="1200"/>
              </a:spcBef>
              <a:buFontTx/>
              <a:buChar char="•"/>
            </a:pPr>
            <a:r>
              <a:rPr lang="en-GB" sz="800" baseline="0" dirty="0" smtClean="0"/>
              <a:t>  Limited scope for </a:t>
            </a:r>
            <a:r>
              <a:rPr lang="en-GB" sz="800" baseline="0" dirty="0" err="1" smtClean="0"/>
              <a:t>optioneering</a:t>
            </a:r>
            <a:r>
              <a:rPr lang="en-GB" sz="800" baseline="0" dirty="0" smtClean="0"/>
              <a:t> / optimisation</a:t>
            </a:r>
          </a:p>
          <a:p>
            <a:pPr eaLnBrk="0" hangingPunct="0">
              <a:spcBef>
                <a:spcPts val="1200"/>
              </a:spcBef>
              <a:buFontTx/>
              <a:buChar char="•"/>
            </a:pPr>
            <a:r>
              <a:rPr lang="en-GB" sz="800" baseline="0" dirty="0" smtClean="0"/>
              <a:t>  Results hard to combine &amp; visualise</a:t>
            </a:r>
          </a:p>
          <a:p>
            <a:pPr eaLnBrk="0" hangingPunct="0">
              <a:spcBef>
                <a:spcPts val="1200"/>
              </a:spcBef>
              <a:buFontTx/>
              <a:buChar char="•"/>
            </a:pPr>
            <a:r>
              <a:rPr lang="en-GB" sz="800" baseline="0" dirty="0" smtClean="0"/>
              <a:t> Expense!</a:t>
            </a:r>
          </a:p>
          <a:p>
            <a:pPr>
              <a:lnSpc>
                <a:spcPct val="80000"/>
              </a:lnSpc>
            </a:pPr>
            <a:r>
              <a:rPr lang="en-US" sz="500" dirty="0" smtClean="0">
                <a:ea typeface="ＭＳ Ｐゴシック" charset="-128"/>
                <a:cs typeface="ＭＳ Ｐゴシック" charset="-128"/>
              </a:rPr>
              <a:t> Barriers</a:t>
            </a:r>
            <a:endParaRPr lang="en-GB" sz="500" dirty="0" smtClean="0">
              <a:ea typeface="ＭＳ Ｐゴシック" charset="-128"/>
              <a:cs typeface="ＭＳ Ｐゴシック" charset="-128"/>
            </a:endParaRPr>
          </a:p>
          <a:p>
            <a:pPr>
              <a:lnSpc>
                <a:spcPct val="80000"/>
              </a:lnSpc>
            </a:pPr>
            <a:r>
              <a:rPr lang="en-US" sz="500" dirty="0" smtClean="0">
                <a:ea typeface="ＭＳ Ｐゴシック" charset="-128"/>
                <a:cs typeface="ＭＳ Ｐゴシック" charset="-128"/>
              </a:rPr>
              <a:t> </a:t>
            </a:r>
            <a:endParaRPr lang="en-GB" sz="500" dirty="0" smtClean="0">
              <a:ea typeface="ＭＳ Ｐゴシック" charset="-128"/>
              <a:cs typeface="ＭＳ Ｐゴシック" charset="-128"/>
            </a:endParaRPr>
          </a:p>
          <a:p>
            <a:pPr>
              <a:lnSpc>
                <a:spcPct val="80000"/>
              </a:lnSpc>
            </a:pPr>
            <a:r>
              <a:rPr lang="en-US" sz="500" dirty="0" smtClean="0">
                <a:ea typeface="ＭＳ Ｐゴシック" charset="-128"/>
                <a:cs typeface="ＭＳ Ｐゴシック" charset="-128"/>
              </a:rPr>
              <a:t>- Need to be an expert</a:t>
            </a:r>
            <a:endParaRPr lang="en-GB" sz="500" dirty="0" smtClean="0">
              <a:ea typeface="ＭＳ Ｐゴシック" charset="-128"/>
              <a:cs typeface="ＭＳ Ｐゴシック" charset="-128"/>
            </a:endParaRPr>
          </a:p>
          <a:p>
            <a:pPr>
              <a:lnSpc>
                <a:spcPct val="80000"/>
              </a:lnSpc>
            </a:pPr>
            <a:r>
              <a:rPr lang="en-US" sz="500" dirty="0" smtClean="0">
                <a:ea typeface="ＭＳ Ｐゴシック" charset="-128"/>
                <a:cs typeface="ＭＳ Ｐゴシック" charset="-128"/>
              </a:rPr>
              <a:t>- Requires multiple </a:t>
            </a:r>
            <a:r>
              <a:rPr lang="en-US" sz="500" dirty="0" err="1" smtClean="0">
                <a:ea typeface="ＭＳ Ｐゴシック" charset="-128"/>
                <a:cs typeface="ＭＳ Ｐゴシック" charset="-128"/>
              </a:rPr>
              <a:t>programmes</a:t>
            </a:r>
            <a:r>
              <a:rPr lang="en-US" sz="500" dirty="0" smtClean="0">
                <a:ea typeface="ＭＳ Ｐゴシック" charset="-128"/>
                <a:cs typeface="ＭＳ Ｐゴシック" charset="-128"/>
              </a:rPr>
              <a:t> – non-</a:t>
            </a:r>
            <a:r>
              <a:rPr lang="en-US" sz="500" dirty="0" err="1" smtClean="0">
                <a:ea typeface="ＭＳ Ｐゴシック" charset="-128"/>
                <a:cs typeface="ＭＳ Ｐゴシック" charset="-128"/>
              </a:rPr>
              <a:t>colloborative</a:t>
            </a:r>
            <a:r>
              <a:rPr lang="en-US" sz="500" dirty="0" smtClean="0">
                <a:ea typeface="ＭＳ Ｐゴシック" charset="-128"/>
                <a:cs typeface="ＭＳ Ｐゴシック" charset="-128"/>
              </a:rPr>
              <a:t> - results are hard to combine</a:t>
            </a:r>
            <a:endParaRPr lang="en-GB" sz="500" dirty="0" smtClean="0">
              <a:ea typeface="ＭＳ Ｐゴシック" charset="-128"/>
              <a:cs typeface="ＭＳ Ｐゴシック" charset="-128"/>
            </a:endParaRPr>
          </a:p>
          <a:p>
            <a:pPr>
              <a:lnSpc>
                <a:spcPct val="80000"/>
              </a:lnSpc>
            </a:pPr>
            <a:r>
              <a:rPr lang="en-US" sz="500" dirty="0" smtClean="0">
                <a:ea typeface="ＭＳ Ｐゴシック" charset="-128"/>
                <a:cs typeface="ＭＳ Ｐゴシック" charset="-128"/>
              </a:rPr>
              <a:t>- Extensive training required</a:t>
            </a:r>
            <a:endParaRPr lang="en-GB" sz="500" dirty="0" smtClean="0">
              <a:ea typeface="ＭＳ Ｐゴシック" charset="-128"/>
              <a:cs typeface="ＭＳ Ｐゴシック" charset="-128"/>
            </a:endParaRPr>
          </a:p>
          <a:p>
            <a:pPr>
              <a:lnSpc>
                <a:spcPct val="80000"/>
              </a:lnSpc>
            </a:pPr>
            <a:r>
              <a:rPr lang="en-US" sz="500" dirty="0" smtClean="0">
                <a:ea typeface="ＭＳ Ｐゴシック" charset="-128"/>
                <a:cs typeface="ＭＳ Ｐゴシック" charset="-128"/>
              </a:rPr>
              <a:t>- Generally single output – no inbuilt support </a:t>
            </a:r>
            <a:r>
              <a:rPr lang="en-US" sz="500" dirty="0" err="1" smtClean="0">
                <a:ea typeface="ＭＳ Ｐゴシック" charset="-128"/>
                <a:cs typeface="ＭＳ Ｐゴシック" charset="-128"/>
              </a:rPr>
              <a:t>optioneering</a:t>
            </a:r>
            <a:r>
              <a:rPr lang="en-US" sz="500" dirty="0" smtClean="0">
                <a:ea typeface="ＭＳ Ｐゴシック" charset="-128"/>
                <a:cs typeface="ＭＳ Ｐゴシック" charset="-128"/>
              </a:rPr>
              <a:t> or optimization</a:t>
            </a:r>
            <a:endParaRPr lang="en-GB" sz="500" dirty="0" smtClean="0">
              <a:ea typeface="ＭＳ Ｐゴシック" charset="-128"/>
              <a:cs typeface="ＭＳ Ｐゴシック" charset="-128"/>
            </a:endParaRPr>
          </a:p>
          <a:p>
            <a:pPr>
              <a:lnSpc>
                <a:spcPct val="80000"/>
              </a:lnSpc>
            </a:pPr>
            <a:r>
              <a:rPr lang="en-US" sz="500" dirty="0" smtClean="0">
                <a:ea typeface="ＭＳ Ｐゴシック" charset="-128"/>
                <a:cs typeface="ＭＳ Ｐゴシック" charset="-128"/>
              </a:rPr>
              <a:t> </a:t>
            </a:r>
            <a:endParaRPr lang="en-GB" sz="500" dirty="0" smtClean="0">
              <a:ea typeface="ＭＳ Ｐゴシック" charset="-128"/>
              <a:cs typeface="ＭＳ Ｐゴシック" charset="-128"/>
            </a:endParaRPr>
          </a:p>
          <a:p>
            <a:pPr>
              <a:lnSpc>
                <a:spcPct val="80000"/>
              </a:lnSpc>
            </a:pPr>
            <a:r>
              <a:rPr lang="en-US" sz="500" dirty="0" smtClean="0">
                <a:ea typeface="ＭＳ Ｐゴシック" charset="-128"/>
                <a:cs typeface="ＭＳ Ｐゴシック" charset="-128"/>
              </a:rPr>
              <a:t>Time – inputting large quantities of data</a:t>
            </a:r>
            <a:endParaRPr lang="en-GB" sz="500" dirty="0" smtClean="0">
              <a:ea typeface="ＭＳ Ｐゴシック" charset="-128"/>
              <a:cs typeface="ＭＳ Ｐゴシック" charset="-128"/>
            </a:endParaRPr>
          </a:p>
          <a:p>
            <a:pPr>
              <a:lnSpc>
                <a:spcPct val="80000"/>
              </a:lnSpc>
            </a:pPr>
            <a:r>
              <a:rPr lang="en-US" sz="500" dirty="0" smtClean="0">
                <a:ea typeface="ＭＳ Ｐゴシック" charset="-128"/>
                <a:cs typeface="ＭＳ Ｐゴシック" charset="-128"/>
              </a:rPr>
              <a:t>Significant calculation time particularly for energy solvers</a:t>
            </a:r>
            <a:endParaRPr lang="en-GB" sz="500" dirty="0" smtClean="0">
              <a:ea typeface="ＭＳ Ｐゴシック" charset="-128"/>
              <a:cs typeface="ＭＳ Ｐゴシック" charset="-128"/>
            </a:endParaRPr>
          </a:p>
          <a:p>
            <a:pPr>
              <a:lnSpc>
                <a:spcPct val="80000"/>
              </a:lnSpc>
            </a:pPr>
            <a:r>
              <a:rPr lang="en-US" sz="500" dirty="0" smtClean="0">
                <a:ea typeface="ＭＳ Ｐゴシック" charset="-128"/>
                <a:cs typeface="ＭＳ Ｐゴシック" charset="-128"/>
              </a:rPr>
              <a:t>&gt; Difficult to visualize the affect of changes on results</a:t>
            </a:r>
            <a:endParaRPr lang="en-GB" sz="500" dirty="0" smtClean="0">
              <a:ea typeface="ＭＳ Ｐゴシック" charset="-128"/>
              <a:cs typeface="ＭＳ Ｐゴシック" charset="-128"/>
            </a:endParaRPr>
          </a:p>
          <a:p>
            <a:pPr>
              <a:lnSpc>
                <a:spcPct val="80000"/>
              </a:lnSpc>
            </a:pPr>
            <a:r>
              <a:rPr lang="en-US" sz="500" dirty="0" smtClean="0">
                <a:ea typeface="ＭＳ Ｐゴシック" charset="-128"/>
                <a:cs typeface="ＭＳ Ｐゴシック" charset="-128"/>
              </a:rPr>
              <a:t> </a:t>
            </a:r>
            <a:endParaRPr lang="en-GB" sz="500" dirty="0" smtClean="0">
              <a:ea typeface="ＭＳ Ｐゴシック" charset="-128"/>
              <a:cs typeface="ＭＳ Ｐゴシック" charset="-128"/>
            </a:endParaRPr>
          </a:p>
          <a:p>
            <a:pPr>
              <a:lnSpc>
                <a:spcPct val="80000"/>
              </a:lnSpc>
            </a:pPr>
            <a:r>
              <a:rPr lang="en-US" sz="500" dirty="0" smtClean="0">
                <a:ea typeface="ＭＳ Ｐゴシック" charset="-128"/>
                <a:cs typeface="ＭＳ Ｐゴシック" charset="-128"/>
              </a:rPr>
              <a:t>Underlying data often hidden</a:t>
            </a:r>
            <a:endParaRPr lang="en-GB" sz="500" dirty="0" smtClean="0">
              <a:ea typeface="ＭＳ Ｐゴシック" charset="-128"/>
              <a:cs typeface="ＭＳ Ｐゴシック" charset="-128"/>
            </a:endParaRPr>
          </a:p>
          <a:p>
            <a:pPr>
              <a:lnSpc>
                <a:spcPct val="80000"/>
              </a:lnSpc>
            </a:pPr>
            <a:r>
              <a:rPr lang="en-US" sz="500" dirty="0" smtClean="0">
                <a:ea typeface="ＭＳ Ｐゴシック" charset="-128"/>
                <a:cs typeface="ＭＳ Ｐゴシック" charset="-128"/>
              </a:rPr>
              <a:t> </a:t>
            </a:r>
            <a:endParaRPr lang="en-GB" sz="500" dirty="0" smtClean="0">
              <a:ea typeface="ＭＳ Ｐゴシック" charset="-128"/>
              <a:cs typeface="ＭＳ Ｐゴシック" charset="-128"/>
            </a:endParaRPr>
          </a:p>
          <a:p>
            <a:pPr>
              <a:lnSpc>
                <a:spcPct val="80000"/>
              </a:lnSpc>
            </a:pPr>
            <a:r>
              <a:rPr lang="en-US" sz="500" dirty="0" smtClean="0">
                <a:ea typeface="ＭＳ Ｐゴシック" charset="-128"/>
                <a:cs typeface="ＭＳ Ｐゴシック" charset="-128"/>
              </a:rPr>
              <a:t>Ease of use often compromises transparency, flexibility and power</a:t>
            </a:r>
            <a:endParaRPr lang="en-GB" sz="500" dirty="0" smtClean="0">
              <a:ea typeface="ＭＳ Ｐゴシック" charset="-128"/>
              <a:cs typeface="ＭＳ Ｐゴシック" charset="-128"/>
            </a:endParaRPr>
          </a:p>
          <a:p>
            <a:pPr>
              <a:lnSpc>
                <a:spcPct val="80000"/>
              </a:lnSpc>
            </a:pPr>
            <a:r>
              <a:rPr lang="en-US" sz="500" dirty="0" smtClean="0">
                <a:ea typeface="ＭＳ Ｐゴシック" charset="-128"/>
                <a:cs typeface="ＭＳ Ｐゴシック" charset="-128"/>
              </a:rPr>
              <a:t> </a:t>
            </a:r>
            <a:endParaRPr lang="en-GB" sz="500" dirty="0" smtClean="0">
              <a:ea typeface="ＭＳ Ｐゴシック" charset="-128"/>
              <a:cs typeface="ＭＳ Ｐゴシック" charset="-128"/>
            </a:endParaRPr>
          </a:p>
          <a:p>
            <a:pPr>
              <a:lnSpc>
                <a:spcPct val="80000"/>
              </a:lnSpc>
            </a:pPr>
            <a:r>
              <a:rPr lang="en-US" sz="500" dirty="0" smtClean="0">
                <a:ea typeface="ＭＳ Ｐゴシック" charset="-128"/>
                <a:cs typeface="ＭＳ Ｐゴシック" charset="-128"/>
              </a:rPr>
              <a:t>ALL OF THAT ADDS UP TO:</a:t>
            </a:r>
            <a:endParaRPr lang="en-GB" sz="500" dirty="0" smtClean="0">
              <a:ea typeface="ＭＳ Ｐゴシック" charset="-128"/>
              <a:cs typeface="ＭＳ Ｐゴシック" charset="-128"/>
            </a:endParaRPr>
          </a:p>
          <a:p>
            <a:pPr>
              <a:lnSpc>
                <a:spcPct val="80000"/>
              </a:lnSpc>
            </a:pPr>
            <a:r>
              <a:rPr lang="en-US" sz="500" dirty="0" smtClean="0">
                <a:ea typeface="ＭＳ Ｐゴシック" charset="-128"/>
                <a:cs typeface="ＭＳ Ｐゴシック" charset="-128"/>
              </a:rPr>
              <a:t> </a:t>
            </a:r>
            <a:endParaRPr lang="en-GB" sz="500" dirty="0" smtClean="0">
              <a:ea typeface="ＭＳ Ｐゴシック" charset="-128"/>
              <a:cs typeface="ＭＳ Ｐゴシック" charset="-128"/>
            </a:endParaRPr>
          </a:p>
          <a:p>
            <a:pPr>
              <a:lnSpc>
                <a:spcPct val="80000"/>
              </a:lnSpc>
            </a:pPr>
            <a:r>
              <a:rPr lang="en-US" sz="500" dirty="0" err="1" smtClean="0">
                <a:ea typeface="ＭＳ Ｐゴシック" charset="-128"/>
                <a:cs typeface="ＭＳ Ｐゴシック" charset="-128"/>
              </a:rPr>
              <a:t>Signficant</a:t>
            </a:r>
            <a:r>
              <a:rPr lang="en-US" sz="500" dirty="0" smtClean="0">
                <a:ea typeface="ＭＳ Ｐゴシック" charset="-128"/>
                <a:cs typeface="ＭＳ Ｐゴシック" charset="-128"/>
              </a:rPr>
              <a:t> time, training, expertise and cost</a:t>
            </a:r>
            <a:endParaRPr lang="en-GB" sz="500" dirty="0" smtClean="0">
              <a:ea typeface="ＭＳ Ｐゴシック" charset="-128"/>
              <a:cs typeface="ＭＳ Ｐゴシック" charset="-128"/>
            </a:endParaRPr>
          </a:p>
          <a:p>
            <a:pPr>
              <a:lnSpc>
                <a:spcPct val="80000"/>
              </a:lnSpc>
            </a:pPr>
            <a:r>
              <a:rPr lang="en-US" sz="500" dirty="0" smtClean="0">
                <a:ea typeface="ＭＳ Ｐゴシック" charset="-128"/>
                <a:cs typeface="ＭＳ Ｐゴシック" charset="-128"/>
              </a:rPr>
              <a:t>A barrier to carrying analysis when project poorly defined is very high</a:t>
            </a:r>
            <a:endParaRPr lang="en-GB" sz="500" dirty="0" smtClean="0">
              <a:ea typeface="ＭＳ Ｐゴシック" charset="-128"/>
              <a:cs typeface="ＭＳ Ｐゴシック" charset="-128"/>
            </a:endParaRPr>
          </a:p>
          <a:p>
            <a:pPr>
              <a:lnSpc>
                <a:spcPct val="80000"/>
              </a:lnSpc>
            </a:pPr>
            <a:r>
              <a:rPr lang="en-US" sz="500" dirty="0" smtClean="0">
                <a:ea typeface="ＭＳ Ｐゴシック" charset="-128"/>
                <a:cs typeface="ＭＳ Ｐゴシック" charset="-128"/>
              </a:rPr>
              <a:t> </a:t>
            </a:r>
            <a:endParaRPr lang="en-GB" sz="500" dirty="0" smtClean="0">
              <a:ea typeface="ＭＳ Ｐゴシック" charset="-128"/>
              <a:cs typeface="ＭＳ Ｐゴシック" charset="-128"/>
            </a:endParaRPr>
          </a:p>
          <a:p>
            <a:pPr>
              <a:lnSpc>
                <a:spcPct val="80000"/>
              </a:lnSpc>
            </a:pPr>
            <a:r>
              <a:rPr lang="en-GB" sz="500" dirty="0" smtClean="0">
                <a:ea typeface="ＭＳ Ｐゴシック" charset="-128"/>
                <a:cs typeface="ＭＳ Ｐゴシック" charset="-128"/>
              </a:rPr>
              <a:t>MAJOR DECISIONS TAKEN EARLY-ON ON BASIS OF INCOMPLETE INFORMATION</a:t>
            </a:r>
          </a:p>
          <a:p>
            <a:pPr>
              <a:lnSpc>
                <a:spcPct val="80000"/>
              </a:lnSpc>
            </a:pPr>
            <a:r>
              <a:rPr lang="en-GB" sz="500" dirty="0" smtClean="0">
                <a:ea typeface="ＭＳ Ｐゴシック" charset="-128"/>
                <a:cs typeface="ＭＳ Ｐゴシック" charset="-128"/>
              </a:rPr>
              <a:t> </a:t>
            </a:r>
          </a:p>
          <a:p>
            <a:pPr>
              <a:lnSpc>
                <a:spcPct val="80000"/>
              </a:lnSpc>
            </a:pPr>
            <a:r>
              <a:rPr lang="en-GB" sz="500" dirty="0" smtClean="0">
                <a:ea typeface="ＭＳ Ｐゴシック" charset="-128"/>
                <a:cs typeface="ＭＳ Ｐゴシック" charset="-128"/>
              </a:rPr>
              <a:t>LONG-TERM COSTS BORNE BY DEVELOPER/CLIENT</a:t>
            </a:r>
          </a:p>
          <a:p>
            <a:pPr>
              <a:lnSpc>
                <a:spcPct val="80000"/>
              </a:lnSpc>
            </a:pPr>
            <a:r>
              <a:rPr lang="en-GB" sz="500" dirty="0" smtClean="0">
                <a:ea typeface="ＭＳ Ｐゴシック" charset="-128"/>
                <a:cs typeface="ＭＳ Ｐゴシック" charset="-128"/>
              </a:rPr>
              <a:t> </a:t>
            </a:r>
          </a:p>
          <a:p>
            <a:pPr>
              <a:lnSpc>
                <a:spcPct val="80000"/>
              </a:lnSpc>
            </a:pPr>
            <a:r>
              <a:rPr lang="en-GB" sz="500" dirty="0" smtClean="0">
                <a:ea typeface="ＭＳ Ｐゴシック" charset="-128"/>
                <a:cs typeface="ＭＳ Ｐゴシック" charset="-128"/>
              </a:rPr>
              <a:t>LOW PRODUCTIVITY IN CONSTRUCTION SECTOR</a:t>
            </a:r>
          </a:p>
          <a:p>
            <a:pPr>
              <a:lnSpc>
                <a:spcPct val="80000"/>
              </a:lnSpc>
            </a:pPr>
            <a:r>
              <a:rPr lang="en-GB" sz="500" dirty="0" smtClean="0">
                <a:ea typeface="ＭＳ Ｐゴシック" charset="-128"/>
                <a:cs typeface="ＭＳ Ｐゴシック" charset="-128"/>
              </a:rPr>
              <a:t> </a:t>
            </a:r>
          </a:p>
          <a:p>
            <a:pPr>
              <a:lnSpc>
                <a:spcPct val="80000"/>
              </a:lnSpc>
            </a:pPr>
            <a:r>
              <a:rPr lang="en-GB" sz="500" dirty="0" smtClean="0">
                <a:ea typeface="ＭＳ Ｐゴシック" charset="-128"/>
                <a:cs typeface="ＭＳ Ｐゴシック" charset="-128"/>
              </a:rPr>
              <a:t>LOW DESIGN/BUILD QUALITY</a:t>
            </a:r>
          </a:p>
          <a:p>
            <a:pPr>
              <a:lnSpc>
                <a:spcPct val="80000"/>
              </a:lnSpc>
            </a:pPr>
            <a:r>
              <a:rPr lang="en-GB" sz="500" dirty="0" smtClean="0">
                <a:ea typeface="ＭＳ Ｐゴシック" charset="-128"/>
                <a:cs typeface="ＭＳ Ｐゴシック" charset="-128"/>
              </a:rPr>
              <a:t> </a:t>
            </a:r>
          </a:p>
          <a:p>
            <a:pPr>
              <a:lnSpc>
                <a:spcPct val="80000"/>
              </a:lnSpc>
            </a:pPr>
            <a:r>
              <a:rPr lang="en-GB" sz="500" dirty="0" smtClean="0">
                <a:ea typeface="ＭＳ Ｐゴシック" charset="-128"/>
                <a:cs typeface="ＭＳ Ｐゴシック" charset="-128"/>
              </a:rPr>
              <a:t>HIGH COSTS (CAPITAL &amp;/OR OPERATIONAL/LIFECYCLE)</a:t>
            </a:r>
          </a:p>
          <a:p>
            <a:pPr>
              <a:lnSpc>
                <a:spcPct val="80000"/>
              </a:lnSpc>
            </a:pPr>
            <a:r>
              <a:rPr lang="en-US" sz="500" dirty="0" smtClean="0">
                <a:ea typeface="ＭＳ Ｐゴシック" charset="-128"/>
                <a:cs typeface="ＭＳ Ｐゴシック" charset="-128"/>
              </a:rPr>
              <a:t> </a:t>
            </a:r>
            <a:endParaRPr lang="en-GB" sz="500" dirty="0" smtClean="0">
              <a:ea typeface="ＭＳ Ｐゴシック" charset="-128"/>
              <a:cs typeface="ＭＳ Ｐゴシック" charset="-128"/>
            </a:endParaRPr>
          </a:p>
          <a:p>
            <a:pPr>
              <a:lnSpc>
                <a:spcPct val="80000"/>
              </a:lnSpc>
            </a:pPr>
            <a:r>
              <a:rPr lang="en-GB" sz="500" dirty="0" smtClean="0">
                <a:ea typeface="ＭＳ Ｐゴシック" charset="-128"/>
                <a:cs typeface="ＭＳ Ｐゴシック" charset="-128"/>
              </a:rPr>
              <a:t>INCOMPLETE INFORMATION</a:t>
            </a:r>
          </a:p>
          <a:p>
            <a:pPr>
              <a:lnSpc>
                <a:spcPct val="80000"/>
              </a:lnSpc>
            </a:pPr>
            <a:r>
              <a:rPr lang="en-GB" sz="500" dirty="0" smtClean="0">
                <a:ea typeface="ＭＳ Ｐゴシック" charset="-128"/>
                <a:cs typeface="ＭＳ Ｐゴシック" charset="-128"/>
              </a:rPr>
              <a:t> </a:t>
            </a:r>
          </a:p>
          <a:p>
            <a:pPr>
              <a:lnSpc>
                <a:spcPct val="80000"/>
              </a:lnSpc>
            </a:pPr>
            <a:r>
              <a:rPr lang="en-GB" sz="500" dirty="0" smtClean="0">
                <a:ea typeface="ＭＳ Ｐゴシック" charset="-128"/>
                <a:cs typeface="ＭＳ Ｐゴシック" charset="-128"/>
              </a:rPr>
              <a:t>SLOW RESPONSE TO DESIGN PROCESS – HIGH TIME AND COST OF BUILDING MODELS</a:t>
            </a:r>
          </a:p>
          <a:p>
            <a:pPr>
              <a:lnSpc>
                <a:spcPct val="80000"/>
              </a:lnSpc>
            </a:pPr>
            <a:r>
              <a:rPr lang="en-GB" sz="500" dirty="0" smtClean="0">
                <a:ea typeface="ＭＳ Ｐゴシック" charset="-128"/>
                <a:cs typeface="ＭＳ Ｐゴシック" charset="-128"/>
              </a:rPr>
              <a:t> </a:t>
            </a:r>
          </a:p>
          <a:p>
            <a:pPr>
              <a:lnSpc>
                <a:spcPct val="80000"/>
              </a:lnSpc>
            </a:pPr>
            <a:r>
              <a:rPr lang="en-GB" sz="500" dirty="0" smtClean="0">
                <a:ea typeface="ＭＳ Ｐゴシック" charset="-128"/>
                <a:cs typeface="ＭＳ Ｐゴシック" charset="-128"/>
              </a:rPr>
              <a:t>LACK OF INTER-OPERABILITY (HIGH-LEVEL DATA EXCHANGE)</a:t>
            </a:r>
          </a:p>
          <a:p>
            <a:pPr>
              <a:lnSpc>
                <a:spcPct val="80000"/>
              </a:lnSpc>
            </a:pPr>
            <a:r>
              <a:rPr lang="en-GB" sz="500" dirty="0" smtClean="0">
                <a:ea typeface="ＭＳ Ｐゴシック" charset="-128"/>
                <a:cs typeface="ＭＳ Ｐゴシック" charset="-128"/>
              </a:rPr>
              <a:t> </a:t>
            </a:r>
          </a:p>
          <a:p>
            <a:pPr>
              <a:lnSpc>
                <a:spcPct val="80000"/>
              </a:lnSpc>
            </a:pPr>
            <a:r>
              <a:rPr lang="en-GB" sz="500" dirty="0" smtClean="0">
                <a:ea typeface="ＭＳ Ｐゴシック" charset="-128"/>
                <a:cs typeface="ＭＳ Ｐゴシック" charset="-128"/>
              </a:rPr>
              <a:t>LACK OF COLLABORATION (PROFESSIONAL RESPONSIBILITIES)</a:t>
            </a:r>
          </a:p>
        </p:txBody>
      </p:sp>
      <p:sp>
        <p:nvSpPr>
          <p:cNvPr id="30724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 eaLnBrk="0" hangingPunct="0"/>
            <a:fld id="{4EC74C58-6244-FA4F-9E2F-63165E66B737}" type="slidenum">
              <a:rPr lang="en-GB" sz="1200" baseline="0"/>
              <a:pPr algn="r" eaLnBrk="0" hangingPunct="0"/>
              <a:t>12</a:t>
            </a:fld>
            <a:endParaRPr lang="en-GB" sz="1200" baseline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Placeholder 2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818" name="Placeholder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0" hangingPunct="0">
              <a:lnSpc>
                <a:spcPct val="110000"/>
              </a:lnSpc>
              <a:spcBef>
                <a:spcPts val="1200"/>
              </a:spcBef>
            </a:pPr>
            <a:r>
              <a:rPr lang="en-GB" sz="1200" baseline="0" dirty="0" smtClean="0"/>
              <a:t>Rapier is designed to support effective early stage decision making:</a:t>
            </a:r>
          </a:p>
          <a:p>
            <a:pPr eaLnBrk="0" hangingPunct="0">
              <a:lnSpc>
                <a:spcPct val="120000"/>
              </a:lnSpc>
              <a:spcBef>
                <a:spcPts val="1200"/>
              </a:spcBef>
            </a:pPr>
            <a:endParaRPr lang="en-GB" sz="600" baseline="0" dirty="0" smtClean="0"/>
          </a:p>
          <a:p>
            <a:pPr eaLnBrk="0" hangingPunct="0">
              <a:spcBef>
                <a:spcPts val="1200"/>
              </a:spcBef>
              <a:buFontTx/>
              <a:buChar char="•"/>
            </a:pPr>
            <a:r>
              <a:rPr lang="en-GB" sz="1200" baseline="0" dirty="0" smtClean="0"/>
              <a:t>  Rapidly attributed building models</a:t>
            </a:r>
          </a:p>
          <a:p>
            <a:pPr eaLnBrk="0" hangingPunct="0">
              <a:spcBef>
                <a:spcPts val="1200"/>
              </a:spcBef>
            </a:pPr>
            <a:r>
              <a:rPr lang="en-GB" sz="1200" baseline="0" dirty="0" smtClean="0"/>
              <a:t>	…with a high level of customisation</a:t>
            </a:r>
          </a:p>
          <a:p>
            <a:pPr eaLnBrk="0" hangingPunct="0">
              <a:spcBef>
                <a:spcPts val="1200"/>
              </a:spcBef>
              <a:buFontTx/>
              <a:buChar char="•"/>
            </a:pPr>
            <a:r>
              <a:rPr lang="en-GB" sz="1200" baseline="0" dirty="0" smtClean="0">
                <a:sym typeface="Wingdings" pitchFamily="-72" charset="2"/>
              </a:rPr>
              <a:t>  Lifecycle Cost, Energy &amp; Carbon analysis</a:t>
            </a:r>
          </a:p>
          <a:p>
            <a:pPr eaLnBrk="0" hangingPunct="0">
              <a:spcBef>
                <a:spcPts val="1200"/>
              </a:spcBef>
              <a:buFontTx/>
              <a:buChar char="•"/>
            </a:pPr>
            <a:r>
              <a:rPr lang="en-GB" sz="1200" baseline="0" dirty="0" smtClean="0">
                <a:sym typeface="Wingdings" pitchFamily="-72" charset="2"/>
              </a:rPr>
              <a:t>  Robust, compliant results</a:t>
            </a:r>
          </a:p>
          <a:p>
            <a:pPr eaLnBrk="0" hangingPunct="0">
              <a:spcBef>
                <a:spcPts val="1200"/>
              </a:spcBef>
              <a:buFontTx/>
              <a:buChar char="•"/>
            </a:pPr>
            <a:r>
              <a:rPr lang="en-GB" sz="1200" baseline="0" dirty="0" smtClean="0">
                <a:sym typeface="Wingdings" pitchFamily="-72" charset="2"/>
              </a:rPr>
              <a:t>  Fast</a:t>
            </a:r>
          </a:p>
          <a:p>
            <a:pPr eaLnBrk="0" hangingPunct="0">
              <a:spcBef>
                <a:spcPts val="1200"/>
              </a:spcBef>
              <a:buFontTx/>
              <a:buChar char="•"/>
            </a:pPr>
            <a:r>
              <a:rPr lang="en-GB" sz="1200" baseline="0" dirty="0" smtClean="0">
                <a:sym typeface="Wingdings" pitchFamily="-72" charset="2"/>
              </a:rPr>
              <a:t>  Flexible</a:t>
            </a:r>
          </a:p>
          <a:p>
            <a:pPr eaLnBrk="0" hangingPunct="0">
              <a:spcBef>
                <a:spcPts val="1200"/>
              </a:spcBef>
              <a:buFontTx/>
              <a:buChar char="•"/>
            </a:pPr>
            <a:r>
              <a:rPr lang="en-GB" sz="1200" baseline="0" dirty="0" smtClean="0">
                <a:sym typeface="Wingdings" pitchFamily="-72" charset="2"/>
              </a:rPr>
              <a:t>  Transparent</a:t>
            </a:r>
          </a:p>
          <a:p>
            <a:pPr eaLnBrk="0" hangingPunct="0">
              <a:spcBef>
                <a:spcPts val="1200"/>
              </a:spcBef>
              <a:buFontTx/>
              <a:buChar char="•"/>
            </a:pPr>
            <a:r>
              <a:rPr lang="en-GB" sz="1200" baseline="0" dirty="0" smtClean="0">
                <a:sym typeface="Wingdings" pitchFamily="-72" charset="2"/>
              </a:rPr>
              <a:t>  Easy to Use</a:t>
            </a:r>
          </a:p>
          <a:p>
            <a:endParaRPr lang="en-US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40000" lnSpcReduction="20000"/>
          </a:bodyPr>
          <a:lstStyle/>
          <a:p>
            <a:pPr>
              <a:defRPr/>
            </a:pPr>
            <a:r>
              <a:rPr lang="en-US" dirty="0" smtClean="0">
                <a:ea typeface="+mn-ea"/>
                <a:cs typeface="+mn-cs"/>
              </a:rPr>
              <a:t> Barriers</a:t>
            </a:r>
            <a:endParaRPr lang="en-GB" dirty="0" smtClean="0">
              <a:ea typeface="+mn-ea"/>
              <a:cs typeface="+mn-cs"/>
            </a:endParaRPr>
          </a:p>
          <a:p>
            <a:pPr>
              <a:defRPr/>
            </a:pPr>
            <a:r>
              <a:rPr lang="en-US" dirty="0" smtClean="0">
                <a:ea typeface="+mn-ea"/>
                <a:cs typeface="+mn-cs"/>
              </a:rPr>
              <a:t> </a:t>
            </a:r>
            <a:endParaRPr lang="en-GB" dirty="0" smtClean="0">
              <a:ea typeface="+mn-ea"/>
              <a:cs typeface="+mn-cs"/>
            </a:endParaRPr>
          </a:p>
          <a:p>
            <a:pPr>
              <a:defRPr/>
            </a:pPr>
            <a:r>
              <a:rPr lang="en-US" dirty="0" smtClean="0">
                <a:ea typeface="+mn-ea"/>
                <a:cs typeface="+mn-cs"/>
              </a:rPr>
              <a:t>- Need to be an expert</a:t>
            </a:r>
            <a:endParaRPr lang="en-GB" dirty="0" smtClean="0">
              <a:ea typeface="+mn-ea"/>
              <a:cs typeface="+mn-cs"/>
            </a:endParaRPr>
          </a:p>
          <a:p>
            <a:pPr>
              <a:defRPr/>
            </a:pPr>
            <a:r>
              <a:rPr lang="en-US" dirty="0" smtClean="0">
                <a:ea typeface="+mn-ea"/>
                <a:cs typeface="+mn-cs"/>
              </a:rPr>
              <a:t>- Requires multiple </a:t>
            </a:r>
            <a:r>
              <a:rPr lang="en-US" dirty="0" err="1" smtClean="0">
                <a:ea typeface="+mn-ea"/>
                <a:cs typeface="+mn-cs"/>
              </a:rPr>
              <a:t>programmes</a:t>
            </a:r>
            <a:r>
              <a:rPr lang="en-US" dirty="0" smtClean="0">
                <a:ea typeface="+mn-ea"/>
                <a:cs typeface="+mn-cs"/>
              </a:rPr>
              <a:t> – non-</a:t>
            </a:r>
            <a:r>
              <a:rPr lang="en-US" dirty="0" err="1" smtClean="0">
                <a:ea typeface="+mn-ea"/>
                <a:cs typeface="+mn-cs"/>
              </a:rPr>
              <a:t>colloborative</a:t>
            </a:r>
            <a:r>
              <a:rPr lang="en-US" dirty="0" smtClean="0">
                <a:ea typeface="+mn-ea"/>
                <a:cs typeface="+mn-cs"/>
              </a:rPr>
              <a:t> - results are hard to combine</a:t>
            </a:r>
            <a:endParaRPr lang="en-GB" dirty="0" smtClean="0">
              <a:ea typeface="+mn-ea"/>
              <a:cs typeface="+mn-cs"/>
            </a:endParaRPr>
          </a:p>
          <a:p>
            <a:pPr>
              <a:defRPr/>
            </a:pPr>
            <a:r>
              <a:rPr lang="en-US" dirty="0" smtClean="0">
                <a:ea typeface="+mn-ea"/>
                <a:cs typeface="+mn-cs"/>
              </a:rPr>
              <a:t>- Extensive training required</a:t>
            </a:r>
            <a:endParaRPr lang="en-GB" dirty="0" smtClean="0">
              <a:ea typeface="+mn-ea"/>
              <a:cs typeface="+mn-cs"/>
            </a:endParaRPr>
          </a:p>
          <a:p>
            <a:pPr>
              <a:defRPr/>
            </a:pPr>
            <a:r>
              <a:rPr lang="en-US" dirty="0" smtClean="0">
                <a:ea typeface="+mn-ea"/>
                <a:cs typeface="+mn-cs"/>
              </a:rPr>
              <a:t>- Generally single output – no inbuilt support </a:t>
            </a:r>
            <a:r>
              <a:rPr lang="en-US" dirty="0" err="1" smtClean="0">
                <a:ea typeface="+mn-ea"/>
                <a:cs typeface="+mn-cs"/>
              </a:rPr>
              <a:t>optioneering</a:t>
            </a:r>
            <a:r>
              <a:rPr lang="en-US" dirty="0" smtClean="0">
                <a:ea typeface="+mn-ea"/>
                <a:cs typeface="+mn-cs"/>
              </a:rPr>
              <a:t> or optimization</a:t>
            </a:r>
            <a:endParaRPr lang="en-GB" dirty="0" smtClean="0">
              <a:ea typeface="+mn-ea"/>
              <a:cs typeface="+mn-cs"/>
            </a:endParaRPr>
          </a:p>
          <a:p>
            <a:pPr>
              <a:defRPr/>
            </a:pPr>
            <a:r>
              <a:rPr lang="en-US" dirty="0" smtClean="0">
                <a:ea typeface="+mn-ea"/>
                <a:cs typeface="+mn-cs"/>
              </a:rPr>
              <a:t> </a:t>
            </a:r>
            <a:endParaRPr lang="en-GB" dirty="0" smtClean="0">
              <a:ea typeface="+mn-ea"/>
              <a:cs typeface="+mn-cs"/>
            </a:endParaRPr>
          </a:p>
          <a:p>
            <a:pPr>
              <a:defRPr/>
            </a:pPr>
            <a:r>
              <a:rPr lang="en-US" dirty="0" smtClean="0">
                <a:ea typeface="+mn-ea"/>
                <a:cs typeface="+mn-cs"/>
              </a:rPr>
              <a:t>Time – inputting large quantities of data</a:t>
            </a:r>
            <a:endParaRPr lang="en-GB" dirty="0" smtClean="0">
              <a:ea typeface="+mn-ea"/>
              <a:cs typeface="+mn-cs"/>
            </a:endParaRPr>
          </a:p>
          <a:p>
            <a:pPr>
              <a:defRPr/>
            </a:pPr>
            <a:r>
              <a:rPr lang="en-US" dirty="0" smtClean="0">
                <a:ea typeface="+mn-ea"/>
                <a:cs typeface="+mn-cs"/>
              </a:rPr>
              <a:t>Significant calculation time particularly for energy solvers</a:t>
            </a:r>
            <a:endParaRPr lang="en-GB" dirty="0" smtClean="0">
              <a:ea typeface="+mn-ea"/>
              <a:cs typeface="+mn-cs"/>
            </a:endParaRPr>
          </a:p>
          <a:p>
            <a:pPr>
              <a:defRPr/>
            </a:pPr>
            <a:r>
              <a:rPr lang="en-US" dirty="0" smtClean="0">
                <a:ea typeface="+mn-ea"/>
                <a:cs typeface="+mn-cs"/>
              </a:rPr>
              <a:t>&gt; Difficult to visualize the affect of changes on results</a:t>
            </a:r>
            <a:endParaRPr lang="en-GB" dirty="0" smtClean="0">
              <a:ea typeface="+mn-ea"/>
              <a:cs typeface="+mn-cs"/>
            </a:endParaRPr>
          </a:p>
          <a:p>
            <a:pPr>
              <a:defRPr/>
            </a:pPr>
            <a:r>
              <a:rPr lang="en-US" dirty="0" smtClean="0">
                <a:ea typeface="+mn-ea"/>
                <a:cs typeface="+mn-cs"/>
              </a:rPr>
              <a:t> </a:t>
            </a:r>
            <a:endParaRPr lang="en-GB" dirty="0" smtClean="0">
              <a:ea typeface="+mn-ea"/>
              <a:cs typeface="+mn-cs"/>
            </a:endParaRPr>
          </a:p>
          <a:p>
            <a:pPr>
              <a:defRPr/>
            </a:pPr>
            <a:r>
              <a:rPr lang="en-US" dirty="0" smtClean="0">
                <a:ea typeface="+mn-ea"/>
                <a:cs typeface="+mn-cs"/>
              </a:rPr>
              <a:t>Underlying data often hidden</a:t>
            </a:r>
            <a:endParaRPr lang="en-GB" dirty="0" smtClean="0">
              <a:ea typeface="+mn-ea"/>
              <a:cs typeface="+mn-cs"/>
            </a:endParaRPr>
          </a:p>
          <a:p>
            <a:pPr>
              <a:defRPr/>
            </a:pPr>
            <a:r>
              <a:rPr lang="en-US" dirty="0" smtClean="0">
                <a:ea typeface="+mn-ea"/>
                <a:cs typeface="+mn-cs"/>
              </a:rPr>
              <a:t> </a:t>
            </a:r>
            <a:endParaRPr lang="en-GB" dirty="0" smtClean="0">
              <a:ea typeface="+mn-ea"/>
              <a:cs typeface="+mn-cs"/>
            </a:endParaRPr>
          </a:p>
          <a:p>
            <a:pPr>
              <a:defRPr/>
            </a:pPr>
            <a:r>
              <a:rPr lang="en-US" dirty="0" smtClean="0">
                <a:ea typeface="+mn-ea"/>
                <a:cs typeface="+mn-cs"/>
              </a:rPr>
              <a:t>Ease of use often compromises transparency, flexibility and power</a:t>
            </a:r>
            <a:endParaRPr lang="en-GB" dirty="0" smtClean="0">
              <a:ea typeface="+mn-ea"/>
              <a:cs typeface="+mn-cs"/>
            </a:endParaRPr>
          </a:p>
          <a:p>
            <a:pPr>
              <a:defRPr/>
            </a:pPr>
            <a:r>
              <a:rPr lang="en-US" dirty="0" smtClean="0">
                <a:ea typeface="+mn-ea"/>
                <a:cs typeface="+mn-cs"/>
              </a:rPr>
              <a:t> </a:t>
            </a:r>
            <a:endParaRPr lang="en-GB" dirty="0" smtClean="0">
              <a:ea typeface="+mn-ea"/>
              <a:cs typeface="+mn-cs"/>
            </a:endParaRPr>
          </a:p>
          <a:p>
            <a:pPr>
              <a:defRPr/>
            </a:pPr>
            <a:r>
              <a:rPr lang="en-US" dirty="0" smtClean="0">
                <a:ea typeface="+mn-ea"/>
                <a:cs typeface="+mn-cs"/>
              </a:rPr>
              <a:t>ALL OF THAT ADDS UP TO:</a:t>
            </a:r>
            <a:endParaRPr lang="en-GB" dirty="0" smtClean="0">
              <a:ea typeface="+mn-ea"/>
              <a:cs typeface="+mn-cs"/>
            </a:endParaRPr>
          </a:p>
          <a:p>
            <a:pPr>
              <a:defRPr/>
            </a:pPr>
            <a:r>
              <a:rPr lang="en-US" dirty="0" smtClean="0">
                <a:ea typeface="+mn-ea"/>
                <a:cs typeface="+mn-cs"/>
              </a:rPr>
              <a:t> </a:t>
            </a:r>
            <a:endParaRPr lang="en-GB" dirty="0" smtClean="0">
              <a:ea typeface="+mn-ea"/>
              <a:cs typeface="+mn-cs"/>
            </a:endParaRPr>
          </a:p>
          <a:p>
            <a:pPr>
              <a:defRPr/>
            </a:pPr>
            <a:r>
              <a:rPr lang="en-US" dirty="0" err="1" smtClean="0">
                <a:ea typeface="+mn-ea"/>
                <a:cs typeface="+mn-cs"/>
              </a:rPr>
              <a:t>Signficant</a:t>
            </a:r>
            <a:r>
              <a:rPr lang="en-US" dirty="0" smtClean="0">
                <a:ea typeface="+mn-ea"/>
                <a:cs typeface="+mn-cs"/>
              </a:rPr>
              <a:t> time, training, expertise and cost</a:t>
            </a:r>
            <a:endParaRPr lang="en-GB" dirty="0" smtClean="0">
              <a:ea typeface="+mn-ea"/>
              <a:cs typeface="+mn-cs"/>
            </a:endParaRPr>
          </a:p>
          <a:p>
            <a:pPr>
              <a:defRPr/>
            </a:pPr>
            <a:r>
              <a:rPr lang="en-US" dirty="0" smtClean="0">
                <a:ea typeface="+mn-ea"/>
                <a:cs typeface="+mn-cs"/>
              </a:rPr>
              <a:t>A barrier to carrying analysis when project poorly defined is very high</a:t>
            </a:r>
            <a:endParaRPr lang="en-GB" dirty="0" smtClean="0">
              <a:ea typeface="+mn-ea"/>
              <a:cs typeface="+mn-cs"/>
            </a:endParaRPr>
          </a:p>
          <a:p>
            <a:pPr>
              <a:defRPr/>
            </a:pPr>
            <a:r>
              <a:rPr lang="en-US" dirty="0" smtClean="0">
                <a:ea typeface="+mn-ea"/>
                <a:cs typeface="+mn-cs"/>
              </a:rPr>
              <a:t> </a:t>
            </a:r>
            <a:endParaRPr lang="en-GB" dirty="0" smtClean="0">
              <a:ea typeface="+mn-ea"/>
              <a:cs typeface="+mn-cs"/>
            </a:endParaRPr>
          </a:p>
          <a:p>
            <a:pPr>
              <a:defRPr/>
            </a:pPr>
            <a:r>
              <a:rPr lang="en-GB" dirty="0" smtClean="0">
                <a:ea typeface="+mn-ea"/>
                <a:cs typeface="+mn-cs"/>
              </a:rPr>
              <a:t>MAJOR DECISIONS TAKEN EARLY-ON ON BASIS OF INCOMPLETE INFORMATION</a:t>
            </a:r>
          </a:p>
          <a:p>
            <a:pPr>
              <a:defRPr/>
            </a:pPr>
            <a:r>
              <a:rPr lang="en-GB" dirty="0" smtClean="0">
                <a:ea typeface="+mn-ea"/>
                <a:cs typeface="+mn-cs"/>
              </a:rPr>
              <a:t> </a:t>
            </a:r>
          </a:p>
          <a:p>
            <a:pPr>
              <a:defRPr/>
            </a:pPr>
            <a:r>
              <a:rPr lang="en-GB" dirty="0" smtClean="0">
                <a:ea typeface="+mn-ea"/>
                <a:cs typeface="+mn-cs"/>
              </a:rPr>
              <a:t>LONG-TERM COSTS BORNE BY DEVELOPER/CLIENT</a:t>
            </a:r>
          </a:p>
          <a:p>
            <a:pPr>
              <a:defRPr/>
            </a:pPr>
            <a:r>
              <a:rPr lang="en-GB" dirty="0" smtClean="0">
                <a:ea typeface="+mn-ea"/>
                <a:cs typeface="+mn-cs"/>
              </a:rPr>
              <a:t> </a:t>
            </a:r>
          </a:p>
          <a:p>
            <a:pPr>
              <a:defRPr/>
            </a:pPr>
            <a:r>
              <a:rPr lang="en-GB" dirty="0" smtClean="0">
                <a:ea typeface="+mn-ea"/>
                <a:cs typeface="+mn-cs"/>
              </a:rPr>
              <a:t>LOW PRODUCTIVITY IN CONSTRUCTION SECTOR</a:t>
            </a:r>
          </a:p>
          <a:p>
            <a:pPr>
              <a:defRPr/>
            </a:pPr>
            <a:r>
              <a:rPr lang="en-GB" dirty="0" smtClean="0">
                <a:ea typeface="+mn-ea"/>
                <a:cs typeface="+mn-cs"/>
              </a:rPr>
              <a:t> </a:t>
            </a:r>
          </a:p>
          <a:p>
            <a:pPr>
              <a:defRPr/>
            </a:pPr>
            <a:r>
              <a:rPr lang="en-GB" dirty="0" smtClean="0">
                <a:ea typeface="+mn-ea"/>
                <a:cs typeface="+mn-cs"/>
              </a:rPr>
              <a:t>LOW DESIGN/BUILD QUALITY</a:t>
            </a:r>
          </a:p>
          <a:p>
            <a:pPr>
              <a:defRPr/>
            </a:pPr>
            <a:r>
              <a:rPr lang="en-GB" dirty="0" smtClean="0">
                <a:ea typeface="+mn-ea"/>
                <a:cs typeface="+mn-cs"/>
              </a:rPr>
              <a:t> </a:t>
            </a:r>
          </a:p>
          <a:p>
            <a:pPr>
              <a:defRPr/>
            </a:pPr>
            <a:r>
              <a:rPr lang="en-GB" dirty="0" smtClean="0">
                <a:ea typeface="+mn-ea"/>
                <a:cs typeface="+mn-cs"/>
              </a:rPr>
              <a:t>HIGH COSTS (CAPITAL &amp;/OR OPERATIONAL/LIFECYCLE)</a:t>
            </a:r>
          </a:p>
          <a:p>
            <a:pPr>
              <a:defRPr/>
            </a:pPr>
            <a:r>
              <a:rPr lang="en-US" dirty="0" smtClean="0">
                <a:ea typeface="+mn-ea"/>
                <a:cs typeface="+mn-cs"/>
              </a:rPr>
              <a:t> </a:t>
            </a:r>
            <a:endParaRPr lang="en-GB" dirty="0" smtClean="0">
              <a:ea typeface="+mn-ea"/>
              <a:cs typeface="+mn-cs"/>
            </a:endParaRPr>
          </a:p>
          <a:p>
            <a:pPr>
              <a:defRPr/>
            </a:pPr>
            <a:r>
              <a:rPr lang="en-GB" dirty="0" smtClean="0">
                <a:ea typeface="+mn-ea"/>
                <a:cs typeface="+mn-cs"/>
              </a:rPr>
              <a:t>INCOMPLETE INFORMATION</a:t>
            </a:r>
          </a:p>
          <a:p>
            <a:pPr>
              <a:defRPr/>
            </a:pPr>
            <a:r>
              <a:rPr lang="en-GB" dirty="0" smtClean="0">
                <a:ea typeface="+mn-ea"/>
                <a:cs typeface="+mn-cs"/>
              </a:rPr>
              <a:t> </a:t>
            </a:r>
          </a:p>
          <a:p>
            <a:pPr>
              <a:defRPr/>
            </a:pPr>
            <a:r>
              <a:rPr lang="en-GB" dirty="0" smtClean="0">
                <a:ea typeface="+mn-ea"/>
                <a:cs typeface="+mn-cs"/>
              </a:rPr>
              <a:t>SLOW RESPONSE TO DESIGN PROCESS – HIGH TIME AND COST OF BUILDING MODELS</a:t>
            </a:r>
          </a:p>
          <a:p>
            <a:pPr>
              <a:defRPr/>
            </a:pPr>
            <a:r>
              <a:rPr lang="en-GB" dirty="0" smtClean="0">
                <a:ea typeface="+mn-ea"/>
                <a:cs typeface="+mn-cs"/>
              </a:rPr>
              <a:t> </a:t>
            </a:r>
          </a:p>
          <a:p>
            <a:pPr>
              <a:defRPr/>
            </a:pPr>
            <a:r>
              <a:rPr lang="en-GB" dirty="0" smtClean="0">
                <a:ea typeface="+mn-ea"/>
                <a:cs typeface="+mn-cs"/>
              </a:rPr>
              <a:t>LACK OF INTER-OPERABILITY (HIGH-LEVEL DATA EXCHANGE)</a:t>
            </a:r>
          </a:p>
          <a:p>
            <a:pPr>
              <a:defRPr/>
            </a:pPr>
            <a:r>
              <a:rPr lang="en-GB" dirty="0" smtClean="0">
                <a:ea typeface="+mn-ea"/>
                <a:cs typeface="+mn-cs"/>
              </a:rPr>
              <a:t> </a:t>
            </a:r>
          </a:p>
          <a:p>
            <a:pPr>
              <a:defRPr/>
            </a:pPr>
            <a:r>
              <a:rPr lang="en-GB" dirty="0" smtClean="0">
                <a:ea typeface="+mn-ea"/>
                <a:cs typeface="+mn-cs"/>
              </a:rPr>
              <a:t>LACK OF COLLABORATION (PROFESSIONAL RESPONSIBILITIES)</a:t>
            </a:r>
            <a:endParaRPr lang="en-GB" dirty="0">
              <a:ea typeface="+mn-ea"/>
              <a:cs typeface="+mn-cs"/>
            </a:endParaRPr>
          </a:p>
        </p:txBody>
      </p:sp>
      <p:sp>
        <p:nvSpPr>
          <p:cNvPr id="38915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 eaLnBrk="0" hangingPunct="0"/>
            <a:fld id="{ACE62412-DF3E-4B5B-8FFB-B3FCA903CB0E}" type="slidenum">
              <a:rPr lang="en-GB" sz="1200" baseline="0"/>
              <a:pPr algn="r" eaLnBrk="0" hangingPunct="0"/>
              <a:t>14</a:t>
            </a:fld>
            <a:endParaRPr lang="en-GB" sz="1200" baseline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Placeholder 2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62" name="Placeholder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/>
              <a:t>Consultants</a:t>
            </a:r>
            <a:r>
              <a:rPr lang="en-US" baseline="0" dirty="0" smtClean="0"/>
              <a:t> not appointed yet</a:t>
            </a:r>
            <a:endParaRPr lang="en-US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Placeholder 2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62" name="Placeholder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301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GB" smtClean="0"/>
              <a:t>A cost effective testing of options is needed prior to detailed design stage</a:t>
            </a:r>
          </a:p>
          <a:p>
            <a:r>
              <a:rPr lang="en-US" smtClean="0"/>
              <a:t>  </a:t>
            </a:r>
            <a:endParaRPr lang="en-GB" smtClean="0"/>
          </a:p>
          <a:p>
            <a:r>
              <a:rPr lang="en-GB" smtClean="0"/>
              <a:t>- New generation tool with excellent usability </a:t>
            </a:r>
          </a:p>
          <a:p>
            <a:r>
              <a:rPr lang="en-GB" smtClean="0"/>
              <a:t>- Tuned for early design stages</a:t>
            </a:r>
          </a:p>
          <a:p>
            <a:r>
              <a:rPr lang="en-GB" smtClean="0"/>
              <a:t>- Support for design and decision-making processes</a:t>
            </a:r>
          </a:p>
          <a:p>
            <a:r>
              <a:rPr lang="en-GB" smtClean="0"/>
              <a:t>- Costing is integral to the tool, not a “bolt on”</a:t>
            </a:r>
          </a:p>
          <a:p>
            <a:r>
              <a:rPr lang="en-GB" smtClean="0"/>
              <a:t>- Optimisation engine</a:t>
            </a:r>
          </a:p>
          <a:p>
            <a:r>
              <a:rPr lang="en-GB" smtClean="0"/>
              <a:t>- Innovative pricing models</a:t>
            </a:r>
          </a:p>
          <a:p>
            <a:r>
              <a:rPr lang="en-GB" smtClean="0"/>
              <a:t>- Model building can be fully (but intelligently)</a:t>
            </a:r>
          </a:p>
          <a:p>
            <a:r>
              <a:rPr lang="en-GB" smtClean="0"/>
              <a:t>	attributed in “one click”…. but users also have flexibility.</a:t>
            </a:r>
          </a:p>
        </p:txBody>
      </p:sp>
      <p:sp>
        <p:nvSpPr>
          <p:cNvPr id="4301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53DB01F0-5C85-4FE8-926F-AC1237826C67}" type="slidenum">
              <a:rPr lang="en-GB" smtClean="0">
                <a:latin typeface="Arial" pitchFamily="-72" charset="0"/>
                <a:ea typeface="ＭＳ Ｐゴシック" pitchFamily="-72" charset="-128"/>
                <a:cs typeface="ＭＳ Ｐゴシック" pitchFamily="-72" charset="-128"/>
              </a:rPr>
              <a:pPr/>
              <a:t>17</a:t>
            </a:fld>
            <a:endParaRPr lang="en-GB" smtClean="0">
              <a:latin typeface="Arial" pitchFamily="-72" charset="0"/>
              <a:ea typeface="ＭＳ Ｐゴシック" pitchFamily="-72" charset="-128"/>
              <a:cs typeface="ＭＳ Ｐゴシック" pitchFamily="-72" charset="-128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Placeholder 2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5058" name="Placeholder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0" hangingPunct="0">
              <a:spcBef>
                <a:spcPts val="1200"/>
              </a:spcBef>
              <a:buFontTx/>
              <a:buChar char="•"/>
            </a:pPr>
            <a:r>
              <a:rPr lang="en-GB" sz="1200" baseline="0" dirty="0" smtClean="0">
                <a:sym typeface="Wingdings" pitchFamily="-72" charset="2"/>
              </a:rPr>
              <a:t>Web based user interface</a:t>
            </a:r>
          </a:p>
          <a:p>
            <a:pPr eaLnBrk="0" hangingPunct="0">
              <a:spcBef>
                <a:spcPts val="1200"/>
              </a:spcBef>
              <a:buFontTx/>
              <a:buChar char="•"/>
            </a:pPr>
            <a:r>
              <a:rPr lang="en-GB" sz="1200" baseline="0" dirty="0" smtClean="0">
                <a:sym typeface="Wingdings" pitchFamily="-72" charset="2"/>
              </a:rPr>
              <a:t>    Device agnostic – Desktop, Mobile, Tablet</a:t>
            </a:r>
          </a:p>
          <a:p>
            <a:pPr eaLnBrk="0" hangingPunct="0">
              <a:spcBef>
                <a:spcPts val="1200"/>
              </a:spcBef>
              <a:buFontTx/>
              <a:buChar char="•"/>
            </a:pPr>
            <a:r>
              <a:rPr lang="en-GB" sz="1200" baseline="0" dirty="0" smtClean="0">
                <a:sym typeface="Wingdings" pitchFamily="-72" charset="2"/>
              </a:rPr>
              <a:t>    Cloud based processing</a:t>
            </a:r>
          </a:p>
          <a:p>
            <a:pPr eaLnBrk="0" hangingPunct="0">
              <a:spcBef>
                <a:spcPts val="1200"/>
              </a:spcBef>
              <a:buFontTx/>
              <a:buChar char="•"/>
            </a:pPr>
            <a:r>
              <a:rPr lang="en-GB" sz="1200" baseline="0" dirty="0" smtClean="0">
                <a:sym typeface="Wingdings" pitchFamily="-72" charset="2"/>
              </a:rPr>
              <a:t>    Powerful enterprise level server architecture</a:t>
            </a:r>
          </a:p>
          <a:p>
            <a:pPr eaLnBrk="0" hangingPunct="0">
              <a:spcBef>
                <a:spcPts val="1200"/>
              </a:spcBef>
              <a:buFontTx/>
              <a:buChar char="•"/>
            </a:pPr>
            <a:r>
              <a:rPr lang="en-GB" sz="1200" baseline="0" dirty="0" smtClean="0">
                <a:sym typeface="Wingdings" pitchFamily="-72" charset="2"/>
              </a:rPr>
              <a:t>    Centrally updated</a:t>
            </a:r>
          </a:p>
          <a:p>
            <a:pPr eaLnBrk="0" hangingPunct="0">
              <a:spcBef>
                <a:spcPts val="1200"/>
              </a:spcBef>
              <a:buFontTx/>
              <a:buChar char="•"/>
            </a:pPr>
            <a:r>
              <a:rPr lang="en-GB" sz="1200" baseline="0" dirty="0" smtClean="0">
                <a:sym typeface="Wingdings" pitchFamily="-72" charset="2"/>
              </a:rPr>
              <a:t>    Supports collaboration, </a:t>
            </a:r>
            <a:r>
              <a:rPr lang="en-GB" sz="1200" baseline="0" dirty="0" err="1" smtClean="0">
                <a:sym typeface="Wingdings" pitchFamily="-72" charset="2"/>
              </a:rPr>
              <a:t>optioneering</a:t>
            </a:r>
            <a:r>
              <a:rPr lang="en-GB" sz="1200" baseline="0" dirty="0" smtClean="0">
                <a:sym typeface="Wingdings" pitchFamily="-72" charset="2"/>
              </a:rPr>
              <a:t> &amp; optimisation</a:t>
            </a:r>
          </a:p>
          <a:p>
            <a:pPr eaLnBrk="0" hangingPunct="0">
              <a:spcBef>
                <a:spcPts val="1200"/>
              </a:spcBef>
              <a:buFontTx/>
              <a:buChar char="•"/>
            </a:pPr>
            <a:r>
              <a:rPr lang="en-GB" sz="1200" baseline="0" dirty="0" smtClean="0">
                <a:sym typeface="Wingdings" pitchFamily="-72" charset="2"/>
              </a:rPr>
              <a:t>    Imports, generates &amp; processes </a:t>
            </a:r>
            <a:r>
              <a:rPr lang="en-GB" sz="1200" baseline="0" dirty="0" err="1" smtClean="0">
                <a:sym typeface="Wingdings" pitchFamily="-72" charset="2"/>
              </a:rPr>
              <a:t>gbXML</a:t>
            </a:r>
            <a:endParaRPr lang="en-GB" sz="1200" baseline="0" dirty="0" smtClean="0">
              <a:sym typeface="Wingdings" pitchFamily="-72" charset="2"/>
            </a:endParaRPr>
          </a:p>
          <a:p>
            <a:endParaRPr lang="en-US"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Placeholder 2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7106" name="Placeholder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Placeholder 2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290" name="Placeholder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Placeholder 2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290" name="Placeholder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ts val="1200"/>
              </a:spcBef>
              <a:buFontTx/>
              <a:buChar char="•"/>
            </a:pPr>
            <a:r>
              <a:rPr lang="en-GB" smtClean="0">
                <a:sym typeface="Wingdings" pitchFamily="-72" charset="2"/>
              </a:rPr>
              <a:t>Powerful cost modelling based on analyses of recent project data</a:t>
            </a:r>
          </a:p>
          <a:p>
            <a:pPr>
              <a:spcBef>
                <a:spcPts val="1200"/>
              </a:spcBef>
              <a:buFontTx/>
              <a:buChar char="•"/>
            </a:pPr>
            <a:r>
              <a:rPr lang="en-GB" smtClean="0">
                <a:sym typeface="Wingdings" pitchFamily="-72" charset="2"/>
              </a:rPr>
              <a:t>Elemental cost analysis linked to building fabric and systems lifecycle cost projections</a:t>
            </a:r>
          </a:p>
          <a:p>
            <a:endParaRPr lang="en-US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Placeholder 2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8" name="Placeholder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ts val="1200"/>
              </a:spcBef>
              <a:buFontTx/>
              <a:buChar char="•"/>
            </a:pPr>
            <a:r>
              <a:rPr lang="en-GB" smtClean="0">
                <a:sym typeface="Wingdings" pitchFamily="-72" charset="2"/>
              </a:rPr>
              <a:t>BCIS: life expectancy data</a:t>
            </a:r>
          </a:p>
          <a:p>
            <a:pPr>
              <a:spcBef>
                <a:spcPts val="1200"/>
              </a:spcBef>
              <a:buFontTx/>
              <a:buChar char="•"/>
            </a:pPr>
            <a:r>
              <a:rPr lang="en-GB" smtClean="0">
                <a:sym typeface="Wingdings" pitchFamily="-72" charset="2"/>
              </a:rPr>
              <a:t>CIBSE: life expectancy data</a:t>
            </a:r>
          </a:p>
          <a:p>
            <a:pPr>
              <a:spcBef>
                <a:spcPts val="1200"/>
              </a:spcBef>
              <a:buFontTx/>
              <a:buChar char="•"/>
            </a:pPr>
            <a:r>
              <a:rPr lang="en-GB" smtClean="0">
                <a:sym typeface="Wingdings" pitchFamily="-72" charset="2"/>
              </a:rPr>
              <a:t>ISO 15686 suite of standards</a:t>
            </a:r>
          </a:p>
          <a:p>
            <a:pPr>
              <a:spcBef>
                <a:spcPts val="1200"/>
              </a:spcBef>
              <a:buFontTx/>
              <a:buChar char="•"/>
            </a:pPr>
            <a:r>
              <a:rPr lang="en-GB" smtClean="0">
                <a:sym typeface="Wingdings" pitchFamily="-72" charset="2"/>
              </a:rPr>
              <a:t>External environment factors</a:t>
            </a:r>
          </a:p>
          <a:p>
            <a:pPr>
              <a:spcBef>
                <a:spcPts val="1200"/>
              </a:spcBef>
              <a:buFontTx/>
              <a:buChar char="•"/>
            </a:pPr>
            <a:r>
              <a:rPr lang="en-GB" smtClean="0">
                <a:sym typeface="Wingdings" pitchFamily="-72" charset="2"/>
              </a:rPr>
              <a:t>Internal environment factors</a:t>
            </a:r>
          </a:p>
          <a:p>
            <a:pPr>
              <a:spcBef>
                <a:spcPts val="1200"/>
              </a:spcBef>
              <a:buFontTx/>
              <a:buChar char="•"/>
            </a:pPr>
            <a:r>
              <a:rPr lang="en-GB" smtClean="0">
                <a:sym typeface="Wingdings" pitchFamily="-72" charset="2"/>
              </a:rPr>
              <a:t>Anticipated build quality</a:t>
            </a:r>
          </a:p>
          <a:p>
            <a:pPr>
              <a:spcBef>
                <a:spcPts val="1200"/>
              </a:spcBef>
              <a:buFontTx/>
              <a:buChar char="•"/>
            </a:pPr>
            <a:r>
              <a:rPr lang="en-GB" smtClean="0">
                <a:sym typeface="Wingdings" pitchFamily="-72" charset="2"/>
              </a:rPr>
              <a:t>Industry servicing cycles</a:t>
            </a:r>
          </a:p>
          <a:p>
            <a:pPr>
              <a:spcBef>
                <a:spcPts val="1200"/>
              </a:spcBef>
              <a:buFontTx/>
              <a:buChar char="•"/>
            </a:pPr>
            <a:r>
              <a:rPr lang="en-GB" smtClean="0">
                <a:sym typeface="Wingdings" pitchFamily="-72" charset="2"/>
              </a:rPr>
              <a:t>Energy and Water model outputs</a:t>
            </a:r>
          </a:p>
          <a:p>
            <a:pPr>
              <a:spcBef>
                <a:spcPts val="1200"/>
              </a:spcBef>
              <a:buFontTx/>
              <a:buChar char="•"/>
            </a:pPr>
            <a:r>
              <a:rPr lang="en-GB" smtClean="0">
                <a:sym typeface="Wingdings" pitchFamily="-72" charset="2"/>
              </a:rPr>
              <a:t>Operational / FM costs</a:t>
            </a:r>
          </a:p>
          <a:p>
            <a:endParaRPr lang="en-US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Placeholder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19" name="Placeholder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Placeholder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243" name="Placeholder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Placeholder 2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6018" name="Placeholder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Placeholder 2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8066" name="Placeholder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3" name="Placeholder 2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0114" name="Placeholder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1" name="Placeholder 2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162" name="Placeholder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342900" indent="-342900" eaLnBrk="0" hangingPunct="0">
              <a:spcBef>
                <a:spcPts val="1200"/>
              </a:spcBef>
              <a:buFontTx/>
              <a:buChar char="•"/>
            </a:pPr>
            <a:r>
              <a:rPr lang="en-GB" sz="1200" baseline="0" dirty="0" smtClean="0">
                <a:sym typeface="Wingdings" pitchFamily="-72" charset="2"/>
              </a:rPr>
              <a:t>Quick selection from defaults and libraries</a:t>
            </a:r>
          </a:p>
          <a:p>
            <a:pPr marL="342900" indent="-342900" eaLnBrk="0" hangingPunct="0">
              <a:spcBef>
                <a:spcPts val="1200"/>
              </a:spcBef>
              <a:buFontTx/>
              <a:buChar char="•"/>
            </a:pPr>
            <a:r>
              <a:rPr lang="en-GB" sz="1200" baseline="0" dirty="0" smtClean="0">
                <a:sym typeface="Wingdings" pitchFamily="-72" charset="2"/>
              </a:rPr>
              <a:t>Dynamically updating key metrics, charts and graphics</a:t>
            </a:r>
          </a:p>
          <a:p>
            <a:pPr marL="342900" indent="-342900" eaLnBrk="0" hangingPunct="0">
              <a:spcBef>
                <a:spcPts val="1200"/>
              </a:spcBef>
              <a:buFontTx/>
              <a:buChar char="•"/>
            </a:pPr>
            <a:r>
              <a:rPr lang="en-GB" sz="1200" baseline="0" dirty="0" smtClean="0">
                <a:sym typeface="Wingdings" pitchFamily="-72" charset="2"/>
              </a:rPr>
              <a:t>Customisable workspace</a:t>
            </a:r>
          </a:p>
          <a:p>
            <a:pPr marL="342900" indent="-342900" eaLnBrk="0" hangingPunct="0">
              <a:spcBef>
                <a:spcPts val="1200"/>
              </a:spcBef>
              <a:buFontTx/>
              <a:buChar char="•"/>
            </a:pPr>
            <a:r>
              <a:rPr lang="en-GB" sz="1200" baseline="0" dirty="0" smtClean="0">
                <a:sym typeface="Wingdings" pitchFamily="-72" charset="2"/>
              </a:rPr>
              <a:t>See the impact of large or small design changes in context</a:t>
            </a:r>
          </a:p>
          <a:p>
            <a:endParaRPr lang="en-US" dirty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Placeholder 2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43" name="Placeholder 3"/>
          <p:cNvSpPr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Placeholder 2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6739" name="Placeholder 3"/>
          <p:cNvSpPr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Placeholder 2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8" name="Placeholder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Placeholder 2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4691" name="Placeholder 3"/>
          <p:cNvSpPr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Placeholder 2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43" name="Placeholder 3"/>
          <p:cNvSpPr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Placeholder 2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0354" name="Placeholder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1" name="Placeholder 2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2402" name="Placeholder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49" name="Placeholder 2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4450" name="Placeholder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7" name="Placeholder 2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6498" name="Placeholder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7" name="Placeholder 2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6498" name="Placeholder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7" name="Placeholder 2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6498" name="Placeholder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7" name="Placeholder 2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6498" name="Placeholder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7" name="Placeholder 2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6498" name="Placeholder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Placeholder 2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6" name="Placeholder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7" name="Placeholder 2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6498" name="Placeholder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7" name="Placeholder 2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6498" name="Placeholder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7" name="Placeholder 2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6498" name="Placeholder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7" name="Placeholder 2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6498" name="Placeholder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7" name="Placeholder 2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6498" name="Placeholder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5" name="Placeholder 2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8546" name="Placeholder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5" name="Placeholder 2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8546" name="Placeholder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5" name="Placeholder 2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8546" name="Placeholder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3" name="Placeholder 2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0594" name="Placeholder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Placeholder 2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4" name="Placeholder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Placeholder 2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2" name="Placeholder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53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53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8C9C1D46-51D1-4848-8888-87708E282E18}" type="slidenum">
              <a:rPr lang="en-GB" smtClean="0">
                <a:latin typeface="Arial" pitchFamily="-72" charset="0"/>
                <a:ea typeface="ＭＳ Ｐゴシック" pitchFamily="-72" charset="-128"/>
                <a:cs typeface="ＭＳ Ｐゴシック" pitchFamily="-72" charset="-128"/>
              </a:rPr>
              <a:pPr/>
              <a:t>7</a:t>
            </a:fld>
            <a:endParaRPr lang="en-GB" smtClean="0">
              <a:latin typeface="Arial" pitchFamily="-72" charset="0"/>
              <a:ea typeface="ＭＳ Ｐゴシック" pitchFamily="-72" charset="-128"/>
              <a:cs typeface="ＭＳ Ｐゴシック" pitchFamily="-72" charset="-128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Placeholder 2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78" name="Placeholder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62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GB" smtClean="0"/>
              <a:t>A cost effective testing of options is needed prior to detailed design stage</a:t>
            </a:r>
          </a:p>
          <a:p>
            <a:r>
              <a:rPr lang="en-US" smtClean="0"/>
              <a:t>  </a:t>
            </a:r>
            <a:endParaRPr lang="en-GB" smtClean="0"/>
          </a:p>
          <a:p>
            <a:r>
              <a:rPr lang="en-GB" smtClean="0"/>
              <a:t>- New generation tool with excellent usability </a:t>
            </a:r>
          </a:p>
          <a:p>
            <a:r>
              <a:rPr lang="en-GB" smtClean="0"/>
              <a:t>- Tuned for early design stages</a:t>
            </a:r>
          </a:p>
          <a:p>
            <a:r>
              <a:rPr lang="en-GB" smtClean="0"/>
              <a:t>- Support for design and decision-making processes</a:t>
            </a:r>
          </a:p>
          <a:p>
            <a:r>
              <a:rPr lang="en-GB" smtClean="0"/>
              <a:t>- Costing is integral to the tool, not a “bolt on”</a:t>
            </a:r>
          </a:p>
          <a:p>
            <a:r>
              <a:rPr lang="en-GB" smtClean="0"/>
              <a:t>- Optimisation engine</a:t>
            </a:r>
          </a:p>
          <a:p>
            <a:r>
              <a:rPr lang="en-GB" smtClean="0"/>
              <a:t>- Innovative pricing models</a:t>
            </a:r>
          </a:p>
          <a:p>
            <a:r>
              <a:rPr lang="en-GB" smtClean="0"/>
              <a:t>- Model building can be fully (but intelligently)</a:t>
            </a:r>
          </a:p>
          <a:p>
            <a:r>
              <a:rPr lang="en-GB" smtClean="0"/>
              <a:t>	attributed in “one click”…. but users also have flexibility.</a:t>
            </a:r>
          </a:p>
        </p:txBody>
      </p:sp>
      <p:sp>
        <p:nvSpPr>
          <p:cNvPr id="26627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 eaLnBrk="0" hangingPunct="0"/>
            <a:fld id="{69BA4437-0ADD-4D66-8813-8AF5FD57FF1E}" type="slidenum">
              <a:rPr lang="en-GB" sz="1200" baseline="0"/>
              <a:pPr algn="r" eaLnBrk="0" hangingPunct="0"/>
              <a:t>9</a:t>
            </a:fld>
            <a:endParaRPr lang="en-GB" sz="1200" baseline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4211638" y="765175"/>
            <a:ext cx="4752975" cy="5472113"/>
          </a:xfrm>
          <a:prstGeom prst="rect">
            <a:avLst/>
          </a:prstGeom>
        </p:spPr>
        <p:txBody>
          <a:bodyPr/>
          <a:lstStyle>
            <a:lvl1pPr>
              <a:buNone/>
              <a:defRPr sz="160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GB" noProof="0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1"/>
          </p:nvPr>
        </p:nvSpPr>
        <p:spPr>
          <a:xfrm>
            <a:off x="107950" y="765175"/>
            <a:ext cx="4032250" cy="5472113"/>
          </a:xfrm>
          <a:prstGeom prst="rect">
            <a:avLst/>
          </a:prstGeom>
        </p:spPr>
        <p:txBody>
          <a:bodyPr/>
          <a:lstStyle>
            <a:lvl1pPr>
              <a:buNone/>
              <a:defRPr sz="1600"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35496" y="6381750"/>
            <a:ext cx="7128792" cy="476250"/>
          </a:xfrm>
          <a:prstGeom prst="rect">
            <a:avLst/>
          </a:prstGeom>
        </p:spPr>
        <p:txBody>
          <a:bodyPr/>
          <a:lstStyle>
            <a:lvl1pPr>
              <a:buNone/>
              <a:defRPr sz="20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a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107504" y="765175"/>
            <a:ext cx="8857109" cy="5472113"/>
          </a:xfrm>
          <a:prstGeom prst="rect">
            <a:avLst/>
          </a:prstGeom>
        </p:spPr>
        <p:txBody>
          <a:bodyPr/>
          <a:lstStyle>
            <a:lvl1pPr>
              <a:buNone/>
              <a:defRPr sz="160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GB" noProof="0" dirty="0"/>
          </a:p>
        </p:txBody>
      </p:sp>
      <p:sp>
        <p:nvSpPr>
          <p:cNvPr id="4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35496" y="6381750"/>
            <a:ext cx="7128792" cy="476250"/>
          </a:xfrm>
          <a:prstGeom prst="rect">
            <a:avLst/>
          </a:prstGeom>
        </p:spPr>
        <p:txBody>
          <a:bodyPr/>
          <a:lstStyle>
            <a:lvl1pPr>
              <a:buNone/>
              <a:defRPr sz="20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ag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35496" y="6381750"/>
            <a:ext cx="7128792" cy="476250"/>
          </a:xfrm>
          <a:prstGeom prst="rect">
            <a:avLst/>
          </a:prstGeom>
        </p:spPr>
        <p:txBody>
          <a:bodyPr/>
          <a:lstStyle>
            <a:lvl1pPr>
              <a:buNone/>
              <a:defRPr sz="20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12"/>
          <p:cNvSpPr>
            <a:spLocks noGrp="1"/>
          </p:cNvSpPr>
          <p:nvPr>
            <p:ph type="body" sz="quarter" idx="11"/>
          </p:nvPr>
        </p:nvSpPr>
        <p:spPr>
          <a:xfrm>
            <a:off x="107950" y="765175"/>
            <a:ext cx="8856538" cy="5472113"/>
          </a:xfrm>
          <a:prstGeom prst="rect">
            <a:avLst/>
          </a:prstGeom>
        </p:spPr>
        <p:txBody>
          <a:bodyPr/>
          <a:lstStyle>
            <a:lvl1pPr>
              <a:buNone/>
              <a:defRPr sz="1600"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theme" Target="../theme/theme1.xml"/><Relationship Id="rId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rapier logo strip3"/>
          <p:cNvPicPr>
            <a:picLocks noChangeAspect="1" noChangeArrowheads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6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1" r:id="rId2"/>
    <p:sldLayoutId id="2147483650" r:id="rId3"/>
    <p:sldLayoutId id="2147483649" r:id="rId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ＭＳ Ｐゴシック" pitchFamily="-72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pitchFamily="-72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pitchFamily="-72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pitchFamily="-72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pitchFamily="-72" charset="-128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ＭＳ Ｐゴシック" pitchFamily="-72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jpeg"/><Relationship Id="rId5" Type="http://schemas.openxmlformats.org/officeDocument/2006/relationships/image" Target="../media/image4.jpeg"/><Relationship Id="rId6" Type="http://schemas.openxmlformats.org/officeDocument/2006/relationships/image" Target="../media/image5.png"/><Relationship Id="rId7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4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5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37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8.emf"/></Relationships>
</file>

<file path=ppt/slides/_rels/slide21.xml.rels><?xml version="1.0" encoding="UTF-8" standalone="yes"?>
<Relationships xmlns="http://schemas.openxmlformats.org/package/2006/relationships"><Relationship Id="rId11" Type="http://schemas.openxmlformats.org/officeDocument/2006/relationships/diagramColors" Target="../diagrams/colors2.xml"/><Relationship Id="rId12" Type="http://schemas.microsoft.com/office/2007/relationships/diagramDrawing" Target="../diagrams/drawing2.xml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diagramData" Target="../diagrams/data1.xml"/><Relationship Id="rId4" Type="http://schemas.openxmlformats.org/officeDocument/2006/relationships/diagramLayout" Target="../diagrams/layout1.xml"/><Relationship Id="rId5" Type="http://schemas.openxmlformats.org/officeDocument/2006/relationships/diagramQuickStyle" Target="../diagrams/quickStyle1.xml"/><Relationship Id="rId6" Type="http://schemas.openxmlformats.org/officeDocument/2006/relationships/diagramColors" Target="../diagrams/colors1.xml"/><Relationship Id="rId7" Type="http://schemas.microsoft.com/office/2007/relationships/diagramDrawing" Target="../diagrams/drawing1.xml"/><Relationship Id="rId8" Type="http://schemas.openxmlformats.org/officeDocument/2006/relationships/diagramData" Target="../diagrams/data2.xml"/><Relationship Id="rId9" Type="http://schemas.openxmlformats.org/officeDocument/2006/relationships/diagramLayout" Target="../diagrams/layout2.xml"/><Relationship Id="rId10" Type="http://schemas.openxmlformats.org/officeDocument/2006/relationships/diagramQuickStyle" Target="../diagrams/quickStyle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4" Type="http://schemas.openxmlformats.org/officeDocument/2006/relationships/image" Target="../media/image40.png"/><Relationship Id="rId5" Type="http://schemas.openxmlformats.org/officeDocument/2006/relationships/image" Target="../media/image41.jpeg"/><Relationship Id="rId6" Type="http://schemas.openxmlformats.org/officeDocument/2006/relationships/image" Target="../media/image42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44.png"/><Relationship Id="rId5" Type="http://schemas.openxmlformats.org/officeDocument/2006/relationships/image" Target="../media/image45.png"/><Relationship Id="rId6" Type="http://schemas.openxmlformats.org/officeDocument/2006/relationships/image" Target="../media/image46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4" Type="http://schemas.openxmlformats.org/officeDocument/2006/relationships/image" Target="../media/image48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4" Type="http://schemas.openxmlformats.org/officeDocument/2006/relationships/image" Target="../media/image50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5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4" Type="http://schemas.openxmlformats.org/officeDocument/2006/relationships/image" Target="../media/image53.jpeg"/><Relationship Id="rId5" Type="http://schemas.openxmlformats.org/officeDocument/2006/relationships/image" Target="../media/image54.jpeg"/><Relationship Id="rId6" Type="http://schemas.openxmlformats.org/officeDocument/2006/relationships/image" Target="../media/image55.jpeg"/><Relationship Id="rId7" Type="http://schemas.openxmlformats.org/officeDocument/2006/relationships/image" Target="../media/image56.jpeg"/><Relationship Id="rId8" Type="http://schemas.openxmlformats.org/officeDocument/2006/relationships/image" Target="../media/image57.jpeg"/><Relationship Id="rId9" Type="http://schemas.openxmlformats.org/officeDocument/2006/relationships/image" Target="../media/image58.jpeg"/><Relationship Id="rId10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11" Type="http://schemas.openxmlformats.org/officeDocument/2006/relationships/image" Target="../media/image68.png"/><Relationship Id="rId12" Type="http://schemas.openxmlformats.org/officeDocument/2006/relationships/image" Target="../media/image69.png"/><Relationship Id="rId13" Type="http://schemas.openxmlformats.org/officeDocument/2006/relationships/image" Target="../media/image70.png"/><Relationship Id="rId14" Type="http://schemas.openxmlformats.org/officeDocument/2006/relationships/image" Target="../media/image71.png"/><Relationship Id="rId15" Type="http://schemas.openxmlformats.org/officeDocument/2006/relationships/image" Target="../media/image72.png"/><Relationship Id="rId16" Type="http://schemas.openxmlformats.org/officeDocument/2006/relationships/image" Target="../media/image73.png"/><Relationship Id="rId17" Type="http://schemas.openxmlformats.org/officeDocument/2006/relationships/image" Target="../media/image74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60.png"/><Relationship Id="rId4" Type="http://schemas.openxmlformats.org/officeDocument/2006/relationships/image" Target="../media/image61.png"/><Relationship Id="rId5" Type="http://schemas.openxmlformats.org/officeDocument/2006/relationships/image" Target="../media/image62.png"/><Relationship Id="rId6" Type="http://schemas.openxmlformats.org/officeDocument/2006/relationships/image" Target="../media/image63.png"/><Relationship Id="rId7" Type="http://schemas.openxmlformats.org/officeDocument/2006/relationships/image" Target="../media/image64.png"/><Relationship Id="rId8" Type="http://schemas.openxmlformats.org/officeDocument/2006/relationships/image" Target="../media/image65.png"/><Relationship Id="rId9" Type="http://schemas.openxmlformats.org/officeDocument/2006/relationships/image" Target="../media/image66.png"/><Relationship Id="rId10" Type="http://schemas.openxmlformats.org/officeDocument/2006/relationships/image" Target="../media/image6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4" Type="http://schemas.openxmlformats.org/officeDocument/2006/relationships/image" Target="../media/image71.png"/><Relationship Id="rId5" Type="http://schemas.openxmlformats.org/officeDocument/2006/relationships/image" Target="../media/image64.png"/><Relationship Id="rId6" Type="http://schemas.openxmlformats.org/officeDocument/2006/relationships/image" Target="../media/image65.png"/><Relationship Id="rId7" Type="http://schemas.openxmlformats.org/officeDocument/2006/relationships/image" Target="../media/image75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4" Type="http://schemas.openxmlformats.org/officeDocument/2006/relationships/image" Target="../media/image71.png"/><Relationship Id="rId5" Type="http://schemas.openxmlformats.org/officeDocument/2006/relationships/image" Target="../media/image64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65.png"/><Relationship Id="rId12" Type="http://schemas.openxmlformats.org/officeDocument/2006/relationships/image" Target="../media/image66.png"/><Relationship Id="rId13" Type="http://schemas.openxmlformats.org/officeDocument/2006/relationships/image" Target="../media/image68.png"/><Relationship Id="rId14" Type="http://schemas.openxmlformats.org/officeDocument/2006/relationships/image" Target="../media/image69.png"/><Relationship Id="rId15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1.png"/><Relationship Id="rId3" Type="http://schemas.openxmlformats.org/officeDocument/2006/relationships/image" Target="../media/image75.png"/><Relationship Id="rId4" Type="http://schemas.openxmlformats.org/officeDocument/2006/relationships/image" Target="../media/image64.png"/><Relationship Id="rId5" Type="http://schemas.openxmlformats.org/officeDocument/2006/relationships/image" Target="../media/image76.png"/><Relationship Id="rId6" Type="http://schemas.openxmlformats.org/officeDocument/2006/relationships/image" Target="../media/image77.png"/><Relationship Id="rId7" Type="http://schemas.openxmlformats.org/officeDocument/2006/relationships/image" Target="../media/image60.png"/><Relationship Id="rId8" Type="http://schemas.openxmlformats.org/officeDocument/2006/relationships/image" Target="../media/image61.png"/><Relationship Id="rId9" Type="http://schemas.openxmlformats.org/officeDocument/2006/relationships/image" Target="../media/image62.png"/><Relationship Id="rId10" Type="http://schemas.openxmlformats.org/officeDocument/2006/relationships/image" Target="../media/image63.png"/></Relationships>
</file>

<file path=ppt/slides/_rels/slide3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62.png"/><Relationship Id="rId12" Type="http://schemas.openxmlformats.org/officeDocument/2006/relationships/image" Target="../media/image63.png"/><Relationship Id="rId13" Type="http://schemas.openxmlformats.org/officeDocument/2006/relationships/image" Target="../media/image65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64.png"/><Relationship Id="rId4" Type="http://schemas.openxmlformats.org/officeDocument/2006/relationships/image" Target="../media/image66.png"/><Relationship Id="rId5" Type="http://schemas.openxmlformats.org/officeDocument/2006/relationships/image" Target="../media/image67.png"/><Relationship Id="rId6" Type="http://schemas.openxmlformats.org/officeDocument/2006/relationships/image" Target="../media/image70.png"/><Relationship Id="rId7" Type="http://schemas.openxmlformats.org/officeDocument/2006/relationships/image" Target="../media/image71.png"/><Relationship Id="rId8" Type="http://schemas.openxmlformats.org/officeDocument/2006/relationships/image" Target="../media/image68.png"/><Relationship Id="rId9" Type="http://schemas.openxmlformats.org/officeDocument/2006/relationships/image" Target="../media/image69.png"/><Relationship Id="rId10" Type="http://schemas.openxmlformats.org/officeDocument/2006/relationships/image" Target="../media/image6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4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4" Type="http://schemas.openxmlformats.org/officeDocument/2006/relationships/image" Target="../media/image81.png"/><Relationship Id="rId5" Type="http://schemas.openxmlformats.org/officeDocument/2006/relationships/image" Target="../media/image82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2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83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84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85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8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9.jpeg"/><Relationship Id="rId5" Type="http://schemas.openxmlformats.org/officeDocument/2006/relationships/image" Target="../media/image5.png"/><Relationship Id="rId6" Type="http://schemas.openxmlformats.org/officeDocument/2006/relationships/image" Target="../media/image10.jpe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87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88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89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90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91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92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93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4" Type="http://schemas.openxmlformats.org/officeDocument/2006/relationships/image" Target="../media/image95.png"/><Relationship Id="rId5" Type="http://schemas.openxmlformats.org/officeDocument/2006/relationships/image" Target="../media/image96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6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97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4" Type="http://schemas.openxmlformats.org/officeDocument/2006/relationships/image" Target="../media/image3.jpeg"/><Relationship Id="rId5" Type="http://schemas.openxmlformats.org/officeDocument/2006/relationships/image" Target="../media/image4.jpeg"/><Relationship Id="rId6" Type="http://schemas.openxmlformats.org/officeDocument/2006/relationships/image" Target="../media/image5.png"/><Relationship Id="rId7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4" Type="http://schemas.openxmlformats.org/officeDocument/2006/relationships/image" Target="../media/image12.jpeg"/><Relationship Id="rId5" Type="http://schemas.openxmlformats.org/officeDocument/2006/relationships/image" Target="../media/image13.jpeg"/><Relationship Id="rId6" Type="http://schemas.openxmlformats.org/officeDocument/2006/relationships/image" Target="../media/image14.jpeg"/><Relationship Id="rId7" Type="http://schemas.openxmlformats.org/officeDocument/2006/relationships/image" Target="../media/image15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5" Type="http://schemas.openxmlformats.org/officeDocument/2006/relationships/image" Target="../media/image18.png"/><Relationship Id="rId6" Type="http://schemas.openxmlformats.org/officeDocument/2006/relationships/image" Target="../media/image19.png"/><Relationship Id="rId7" Type="http://schemas.openxmlformats.org/officeDocument/2006/relationships/image" Target="../media/image20.png"/><Relationship Id="rId8" Type="http://schemas.openxmlformats.org/officeDocument/2006/relationships/image" Target="../media/image21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4" Type="http://schemas.openxmlformats.org/officeDocument/2006/relationships/image" Target="../media/image23.jpeg"/><Relationship Id="rId5" Type="http://schemas.openxmlformats.org/officeDocument/2006/relationships/image" Target="../media/image24.png"/><Relationship Id="rId6" Type="http://schemas.openxmlformats.org/officeDocument/2006/relationships/image" Target="../media/image25.png"/><Relationship Id="rId7" Type="http://schemas.openxmlformats.org/officeDocument/2006/relationships/image" Target="../media/image26.png"/><Relationship Id="rId8" Type="http://schemas.openxmlformats.org/officeDocument/2006/relationships/image" Target="../media/image27.png"/><Relationship Id="rId9" Type="http://schemas.openxmlformats.org/officeDocument/2006/relationships/image" Target="../media/image28.png"/><Relationship Id="rId10" Type="http://schemas.openxmlformats.org/officeDocument/2006/relationships/image" Target="../media/image29.jpe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5" Type="http://schemas.openxmlformats.org/officeDocument/2006/relationships/image" Target="../media/image32.png"/><Relationship Id="rId6" Type="http://schemas.openxmlformats.org/officeDocument/2006/relationships/image" Target="../media/image33.jpe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9" name="Picture 4" descr="124941052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47800" y="685800"/>
            <a:ext cx="6324600" cy="5929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0" name="Picture 11" descr="Q:\441 - RAPIER (TSB)\05 Design File\WP8 Dissemination\111102 Open House Event (CS)\NSC\Logos\Architype Logo COL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94263" y="6248400"/>
            <a:ext cx="1582737" cy="39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1" name="Picture 13" descr="Q:\441 - RAPIER (TSB)\05 Design File\WP8 Dissemination\111102 Open House Event (CS)\NSC\Logos\BDSP FINAL Logo 2757grey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66800" y="6019800"/>
            <a:ext cx="784225" cy="7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2" name="Picture 13" descr="gslogo.pn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142163" y="6019800"/>
            <a:ext cx="706437" cy="70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3" name="Picture 2" descr="http://knowhow.cyrilsweett.com/Client/Brand%20Hub%20Docs/Sweett%20Group%20logo.jpg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6000" y="6172200"/>
            <a:ext cx="20955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ext Placeholder 5"/>
          <p:cNvSpPr txBox="1">
            <a:spLocks/>
          </p:cNvSpPr>
          <p:nvPr/>
        </p:nvSpPr>
        <p:spPr bwMode="auto">
          <a:xfrm>
            <a:off x="4191000" y="209550"/>
            <a:ext cx="49530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 algn="r" eaLnBrk="0" hangingPunct="0">
              <a:spcBef>
                <a:spcPct val="20000"/>
              </a:spcBef>
            </a:pPr>
            <a:r>
              <a:rPr lang="en-US" sz="2000" baseline="0">
                <a:solidFill>
                  <a:srgbClr val="78A72A"/>
                </a:solidFill>
              </a:rPr>
              <a:t>Early design decisions have big impacts…</a:t>
            </a:r>
          </a:p>
        </p:txBody>
      </p:sp>
      <p:pic>
        <p:nvPicPr>
          <p:cNvPr id="6" name="Picture 5" descr="Graph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" y="1295400"/>
            <a:ext cx="7924800" cy="4914983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Content Placeholder 2"/>
          <p:cNvSpPr txBox="1">
            <a:spLocks/>
          </p:cNvSpPr>
          <p:nvPr/>
        </p:nvSpPr>
        <p:spPr bwMode="auto">
          <a:xfrm>
            <a:off x="382588" y="685800"/>
            <a:ext cx="4405312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eaLnBrk="0" hangingPunct="0">
              <a:spcBef>
                <a:spcPts val="1200"/>
              </a:spcBef>
            </a:pPr>
            <a:endParaRPr lang="en-GB" sz="2000" baseline="0" dirty="0" smtClean="0">
              <a:ea typeface="Arial" charset="0"/>
              <a:cs typeface="Arial" charset="0"/>
            </a:endParaRPr>
          </a:p>
          <a:p>
            <a:pPr eaLnBrk="0" hangingPunct="0">
              <a:spcBef>
                <a:spcPts val="1200"/>
              </a:spcBef>
            </a:pPr>
            <a:r>
              <a:rPr lang="en-GB" sz="2000" baseline="0" dirty="0" smtClean="0">
                <a:ea typeface="Arial" charset="0"/>
                <a:cs typeface="Arial" charset="0"/>
              </a:rPr>
              <a:t>Early Design Stages</a:t>
            </a:r>
            <a:endParaRPr lang="en-GB" sz="1600" baseline="0" dirty="0" smtClean="0"/>
          </a:p>
          <a:p>
            <a:pPr eaLnBrk="0" hangingPunct="0">
              <a:spcBef>
                <a:spcPts val="1200"/>
              </a:spcBef>
              <a:buFontTx/>
              <a:buChar char="•"/>
            </a:pPr>
            <a:endParaRPr lang="en-GB" sz="1600" baseline="0" dirty="0" smtClean="0"/>
          </a:p>
          <a:p>
            <a:pPr eaLnBrk="0" hangingPunct="0">
              <a:spcBef>
                <a:spcPts val="1200"/>
              </a:spcBef>
              <a:buFontTx/>
              <a:buChar char="•"/>
            </a:pPr>
            <a:r>
              <a:rPr lang="en-GB" sz="1600" baseline="0" dirty="0" smtClean="0"/>
              <a:t>   Specialist consultants not appointed</a:t>
            </a:r>
          </a:p>
          <a:p>
            <a:pPr eaLnBrk="0" hangingPunct="0">
              <a:spcBef>
                <a:spcPts val="1200"/>
              </a:spcBef>
              <a:buFontTx/>
              <a:buChar char="•"/>
            </a:pPr>
            <a:r>
              <a:rPr lang="en-GB" sz="1600" baseline="0" dirty="0"/>
              <a:t> </a:t>
            </a:r>
            <a:r>
              <a:rPr lang="en-GB" sz="1600" baseline="0" dirty="0" smtClean="0"/>
              <a:t>  Limited fee &amp; time available</a:t>
            </a:r>
          </a:p>
          <a:p>
            <a:pPr eaLnBrk="0" hangingPunct="0">
              <a:spcBef>
                <a:spcPts val="1200"/>
              </a:spcBef>
            </a:pPr>
            <a:endParaRPr lang="en-GB" sz="1600" baseline="0" dirty="0" smtClean="0"/>
          </a:p>
          <a:p>
            <a:pPr eaLnBrk="0" hangingPunct="0">
              <a:spcBef>
                <a:spcPts val="1200"/>
              </a:spcBef>
              <a:buFontTx/>
              <a:buChar char="•"/>
            </a:pPr>
            <a:r>
              <a:rPr lang="en-GB" sz="1600" baseline="0" dirty="0" smtClean="0"/>
              <a:t>   Very difficult to quickly establish:</a:t>
            </a:r>
          </a:p>
          <a:p>
            <a:pPr lvl="1" eaLnBrk="0" hangingPunct="0">
              <a:spcBef>
                <a:spcPts val="1200"/>
              </a:spcBef>
              <a:buFontTx/>
              <a:buChar char="•"/>
            </a:pPr>
            <a:r>
              <a:rPr lang="en-GB" sz="1600" baseline="0" dirty="0"/>
              <a:t> </a:t>
            </a:r>
            <a:r>
              <a:rPr lang="en-GB" sz="1600" baseline="0" dirty="0" smtClean="0"/>
              <a:t> Lifecycle </a:t>
            </a:r>
            <a:r>
              <a:rPr lang="en-GB" sz="1600" baseline="0" dirty="0" err="1" smtClean="0"/>
              <a:t>costings</a:t>
            </a:r>
            <a:r>
              <a:rPr lang="en-GB" sz="1600" baseline="0" dirty="0" smtClean="0"/>
              <a:t> (Net Present Value)</a:t>
            </a:r>
          </a:p>
          <a:p>
            <a:pPr lvl="1" eaLnBrk="0" hangingPunct="0">
              <a:spcBef>
                <a:spcPts val="1200"/>
              </a:spcBef>
              <a:buFontTx/>
              <a:buChar char="•"/>
            </a:pPr>
            <a:r>
              <a:rPr lang="en-GB" sz="1600" baseline="0" dirty="0" smtClean="0"/>
              <a:t>  Operational energy &amp; costs</a:t>
            </a:r>
          </a:p>
          <a:p>
            <a:pPr lvl="1" eaLnBrk="0" hangingPunct="0">
              <a:spcBef>
                <a:spcPts val="1200"/>
              </a:spcBef>
              <a:buFontTx/>
              <a:buChar char="•"/>
            </a:pPr>
            <a:r>
              <a:rPr lang="en-GB" sz="1600" baseline="0" dirty="0"/>
              <a:t> </a:t>
            </a:r>
            <a:r>
              <a:rPr lang="en-GB" sz="1600" baseline="0" dirty="0" smtClean="0"/>
              <a:t> Embodied carbon</a:t>
            </a:r>
          </a:p>
          <a:p>
            <a:pPr lvl="1" eaLnBrk="0" hangingPunct="0">
              <a:spcBef>
                <a:spcPts val="1200"/>
              </a:spcBef>
              <a:buFontTx/>
              <a:buChar char="•"/>
            </a:pPr>
            <a:r>
              <a:rPr lang="en-GB" sz="1600" baseline="0" dirty="0" smtClean="0"/>
              <a:t>  Impact of location, </a:t>
            </a:r>
            <a:r>
              <a:rPr lang="en-GB" sz="1600" baseline="0" dirty="0" err="1" smtClean="0"/>
              <a:t>siting</a:t>
            </a:r>
            <a:r>
              <a:rPr lang="en-GB" sz="1600" baseline="0" dirty="0" smtClean="0"/>
              <a:t> &amp; form</a:t>
            </a:r>
          </a:p>
          <a:p>
            <a:pPr lvl="1" eaLnBrk="0" hangingPunct="0">
              <a:spcBef>
                <a:spcPts val="1200"/>
              </a:spcBef>
              <a:buFontTx/>
              <a:buChar char="•"/>
            </a:pPr>
            <a:r>
              <a:rPr lang="en-GB" sz="1600" baseline="0" dirty="0" smtClean="0"/>
              <a:t>  Total cost &amp; carbon benefits to client of    pursuing alternative design strategies</a:t>
            </a:r>
          </a:p>
          <a:p>
            <a:pPr eaLnBrk="0" hangingPunct="0">
              <a:spcBef>
                <a:spcPts val="1200"/>
              </a:spcBef>
            </a:pPr>
            <a:endParaRPr lang="en-GB" sz="1600" baseline="0" dirty="0" smtClean="0"/>
          </a:p>
          <a:p>
            <a:pPr eaLnBrk="0" hangingPunct="0">
              <a:spcBef>
                <a:spcPts val="1200"/>
              </a:spcBef>
            </a:pPr>
            <a:endParaRPr lang="en-GB" sz="1600" baseline="0" dirty="0" smtClean="0"/>
          </a:p>
          <a:p>
            <a:pPr eaLnBrk="0" hangingPunct="0">
              <a:spcBef>
                <a:spcPts val="1200"/>
              </a:spcBef>
              <a:buFontTx/>
              <a:buChar char="•"/>
            </a:pPr>
            <a:endParaRPr lang="en-GB" sz="1600" baseline="0" dirty="0" smtClean="0"/>
          </a:p>
          <a:p>
            <a:pPr eaLnBrk="0" hangingPunct="0">
              <a:spcBef>
                <a:spcPts val="1200"/>
              </a:spcBef>
              <a:buFontTx/>
              <a:buChar char="•"/>
            </a:pPr>
            <a:endParaRPr lang="en-GB" sz="1600" baseline="0" dirty="0"/>
          </a:p>
          <a:p>
            <a:pPr eaLnBrk="0" hangingPunct="0">
              <a:spcBef>
                <a:spcPts val="1200"/>
              </a:spcBef>
            </a:pPr>
            <a:endParaRPr lang="en-GB" sz="1600" baseline="0" dirty="0"/>
          </a:p>
          <a:p>
            <a:pPr eaLnBrk="0" hangingPunct="0">
              <a:spcBef>
                <a:spcPts val="1200"/>
              </a:spcBef>
            </a:pPr>
            <a:endParaRPr lang="en-GB" sz="1600" baseline="0" dirty="0">
              <a:sym typeface="Wingdings" pitchFamily="-72" charset="2"/>
            </a:endParaRPr>
          </a:p>
          <a:p>
            <a:pPr eaLnBrk="0" hangingPunct="0">
              <a:spcBef>
                <a:spcPts val="1200"/>
              </a:spcBef>
            </a:pPr>
            <a:endParaRPr lang="en-GB" sz="1600" baseline="0" dirty="0">
              <a:sym typeface="Wingdings" pitchFamily="-72" charset="2"/>
            </a:endParaRPr>
          </a:p>
          <a:p>
            <a:pPr eaLnBrk="0" hangingPunct="0">
              <a:spcBef>
                <a:spcPts val="1200"/>
              </a:spcBef>
              <a:buFont typeface="Arial" pitchFamily="-72" charset="0"/>
              <a:buChar char="•"/>
            </a:pPr>
            <a:endParaRPr lang="en-GB" sz="1600" baseline="0" dirty="0">
              <a:sym typeface="Wingdings" pitchFamily="-72" charset="2"/>
            </a:endParaRPr>
          </a:p>
        </p:txBody>
      </p:sp>
      <p:sp>
        <p:nvSpPr>
          <p:cNvPr id="29698" name="Text Placeholder 5"/>
          <p:cNvSpPr txBox="1">
            <a:spLocks/>
          </p:cNvSpPr>
          <p:nvPr/>
        </p:nvSpPr>
        <p:spPr bwMode="auto">
          <a:xfrm>
            <a:off x="2895600" y="209550"/>
            <a:ext cx="6019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 algn="r" eaLnBrk="0" hangingPunct="0">
              <a:spcBef>
                <a:spcPct val="20000"/>
              </a:spcBef>
            </a:pPr>
            <a:r>
              <a:rPr lang="en-US" sz="2000" baseline="0" dirty="0" smtClean="0">
                <a:solidFill>
                  <a:srgbClr val="78A72A"/>
                </a:solidFill>
              </a:rPr>
              <a:t>Gaps in knowledge…</a:t>
            </a:r>
            <a:endParaRPr lang="en-US" sz="2000" baseline="0" dirty="0">
              <a:solidFill>
                <a:srgbClr val="78A72A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81600" y="0"/>
            <a:ext cx="3318036" cy="139422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0" b="1" baseline="0" dirty="0" smtClean="0">
                <a:solidFill>
                  <a:srgbClr val="78A72A"/>
                </a:solidFill>
                <a:latin typeface="Helvetica"/>
                <a:cs typeface="Helvetica"/>
              </a:rPr>
              <a:t>?</a:t>
            </a:r>
            <a:endParaRPr lang="en-US" sz="45000" b="1" baseline="0" dirty="0">
              <a:solidFill>
                <a:srgbClr val="78A72A"/>
              </a:solidFill>
              <a:latin typeface="Helvetica"/>
              <a:cs typeface="Helvetica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Text Placeholder 5"/>
          <p:cNvSpPr txBox="1">
            <a:spLocks/>
          </p:cNvSpPr>
          <p:nvPr/>
        </p:nvSpPr>
        <p:spPr bwMode="auto">
          <a:xfrm>
            <a:off x="2895600" y="209550"/>
            <a:ext cx="6019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 algn="r" eaLnBrk="0" hangingPunct="0">
              <a:spcBef>
                <a:spcPct val="20000"/>
              </a:spcBef>
            </a:pPr>
            <a:r>
              <a:rPr lang="en-US" sz="2000" baseline="0" dirty="0">
                <a:solidFill>
                  <a:srgbClr val="78A72A"/>
                </a:solidFill>
              </a:rPr>
              <a:t>Existing analysis</a:t>
            </a:r>
            <a:r>
              <a:rPr lang="en-US" sz="2000" baseline="0" dirty="0" smtClean="0">
                <a:solidFill>
                  <a:srgbClr val="78A72A"/>
                </a:solidFill>
              </a:rPr>
              <a:t> workflows </a:t>
            </a:r>
            <a:r>
              <a:rPr lang="en-US" sz="2000" baseline="0" dirty="0">
                <a:solidFill>
                  <a:srgbClr val="78A72A"/>
                </a:solidFill>
              </a:rPr>
              <a:t>have limitations…</a:t>
            </a:r>
          </a:p>
        </p:txBody>
      </p:sp>
      <p:sp>
        <p:nvSpPr>
          <p:cNvPr id="29701" name="AutoShape 38"/>
          <p:cNvSpPr>
            <a:spLocks noChangeArrowheads="1"/>
          </p:cNvSpPr>
          <p:nvPr/>
        </p:nvSpPr>
        <p:spPr bwMode="auto">
          <a:xfrm rot="16200000" flipH="1">
            <a:off x="4145088" y="1250834"/>
            <a:ext cx="897953" cy="780535"/>
          </a:xfrm>
          <a:prstGeom prst="rightArrow">
            <a:avLst>
              <a:gd name="adj1" fmla="val 50000"/>
              <a:gd name="adj2" fmla="val 32141"/>
            </a:avLst>
          </a:prstGeom>
          <a:solidFill>
            <a:srgbClr val="6BA42C">
              <a:alpha val="45882"/>
            </a:srgbClr>
          </a:solidFill>
          <a:ln w="9525">
            <a:noFill/>
            <a:miter lim="800000"/>
            <a:headEnd/>
            <a:tailEnd/>
          </a:ln>
        </p:spPr>
        <p:txBody>
          <a:bodyPr rot="10800000"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8850" name="AutoShape 2"/>
          <p:cNvSpPr>
            <a:spLocks noChangeArrowheads="1"/>
          </p:cNvSpPr>
          <p:nvPr/>
        </p:nvSpPr>
        <p:spPr bwMode="auto">
          <a:xfrm>
            <a:off x="2642079" y="6448524"/>
            <a:ext cx="3959724" cy="333276"/>
          </a:xfrm>
          <a:prstGeom prst="roundRect">
            <a:avLst>
              <a:gd name="adj" fmla="val 16667"/>
            </a:avLst>
          </a:prstGeom>
          <a:solidFill>
            <a:srgbClr val="CCCCCC"/>
          </a:solidFill>
          <a:ln w="9525">
            <a:noFill/>
            <a:round/>
            <a:headEnd/>
            <a:tailEnd/>
          </a:ln>
          <a:effectLst>
            <a:outerShdw blurRad="63500" algn="ctr" rotWithShape="0">
              <a:srgbClr val="B3B3B3">
                <a:alpha val="74998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 sz="1200" baseline="0" dirty="0"/>
          </a:p>
        </p:txBody>
      </p:sp>
      <p:sp>
        <p:nvSpPr>
          <p:cNvPr id="29704" name="AutoShape 6"/>
          <p:cNvSpPr>
            <a:spLocks noChangeArrowheads="1"/>
          </p:cNvSpPr>
          <p:nvPr/>
        </p:nvSpPr>
        <p:spPr bwMode="auto">
          <a:xfrm rot="5400000">
            <a:off x="4413716" y="6099880"/>
            <a:ext cx="393220" cy="355423"/>
          </a:xfrm>
          <a:prstGeom prst="rightArrow">
            <a:avLst>
              <a:gd name="adj1" fmla="val 50000"/>
              <a:gd name="adj2" fmla="val 50244"/>
            </a:avLst>
          </a:prstGeom>
          <a:solidFill>
            <a:srgbClr val="6BA42C">
              <a:alpha val="70195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8857" name="AutoShape 9"/>
          <p:cNvSpPr>
            <a:spLocks noChangeArrowheads="1"/>
          </p:cNvSpPr>
          <p:nvPr/>
        </p:nvSpPr>
        <p:spPr bwMode="auto">
          <a:xfrm>
            <a:off x="4098319" y="751952"/>
            <a:ext cx="1052748" cy="614409"/>
          </a:xfrm>
          <a:prstGeom prst="roundRect">
            <a:avLst>
              <a:gd name="adj" fmla="val 16667"/>
            </a:avLst>
          </a:prstGeom>
          <a:solidFill>
            <a:srgbClr val="89CC40"/>
          </a:solidFill>
          <a:ln w="0">
            <a:noFill/>
            <a:round/>
            <a:headEnd/>
            <a:tailEnd/>
          </a:ln>
          <a:effectLst>
            <a:outerShdw blurRad="63500" dist="6350" dir="2700000" algn="ctr" rotWithShape="0">
              <a:srgbClr val="B3B3B3">
                <a:alpha val="88000"/>
              </a:srgbClr>
            </a:outerShdw>
          </a:effectLst>
        </p:spPr>
        <p:txBody>
          <a:bodyPr wrap="none" anchor="ctr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n-US" sz="1100" baseline="0" dirty="0"/>
              <a:t>Client </a:t>
            </a:r>
          </a:p>
          <a:p>
            <a:pPr algn="ctr">
              <a:defRPr/>
            </a:pPr>
            <a:r>
              <a:rPr lang="en-US" sz="1100" baseline="0" dirty="0"/>
              <a:t>Developer</a:t>
            </a:r>
          </a:p>
          <a:p>
            <a:pPr algn="ctr">
              <a:defRPr/>
            </a:pPr>
            <a:r>
              <a:rPr lang="en-US" sz="1100" baseline="0" dirty="0"/>
              <a:t>PM</a:t>
            </a:r>
          </a:p>
        </p:txBody>
      </p:sp>
      <p:sp>
        <p:nvSpPr>
          <p:cNvPr id="78864" name="AutoShape 16"/>
          <p:cNvSpPr>
            <a:spLocks noChangeArrowheads="1"/>
          </p:cNvSpPr>
          <p:nvPr/>
        </p:nvSpPr>
        <p:spPr bwMode="auto">
          <a:xfrm>
            <a:off x="6607306" y="2099982"/>
            <a:ext cx="1052748" cy="524540"/>
          </a:xfrm>
          <a:prstGeom prst="roundRect">
            <a:avLst>
              <a:gd name="adj" fmla="val 16667"/>
            </a:avLst>
          </a:prstGeom>
          <a:solidFill>
            <a:srgbClr val="89CC40"/>
          </a:solidFill>
          <a:ln w="0">
            <a:noFill/>
            <a:round/>
            <a:headEnd/>
            <a:tailEnd/>
          </a:ln>
          <a:effectLst>
            <a:outerShdw blurRad="63500" dist="6350" dir="2700000" algn="ctr" rotWithShape="0">
              <a:srgbClr val="B3B3B3">
                <a:alpha val="88000"/>
              </a:srgbClr>
            </a:outerShdw>
          </a:effectLst>
        </p:spPr>
        <p:txBody>
          <a:bodyPr wrap="none" anchor="ctr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n-US" sz="1100" baseline="0" dirty="0"/>
              <a:t>Cost</a:t>
            </a:r>
          </a:p>
          <a:p>
            <a:pPr algn="ctr">
              <a:defRPr/>
            </a:pPr>
            <a:r>
              <a:rPr lang="en-US" sz="1100" baseline="0" dirty="0"/>
              <a:t>Consultant</a:t>
            </a:r>
          </a:p>
        </p:txBody>
      </p:sp>
      <p:sp>
        <p:nvSpPr>
          <p:cNvPr id="78870" name="AutoShape 22"/>
          <p:cNvSpPr>
            <a:spLocks noChangeArrowheads="1"/>
          </p:cNvSpPr>
          <p:nvPr/>
        </p:nvSpPr>
        <p:spPr bwMode="auto">
          <a:xfrm>
            <a:off x="4092817" y="2099982"/>
            <a:ext cx="1052748" cy="524540"/>
          </a:xfrm>
          <a:prstGeom prst="roundRect">
            <a:avLst>
              <a:gd name="adj" fmla="val 16667"/>
            </a:avLst>
          </a:prstGeom>
          <a:solidFill>
            <a:srgbClr val="89CC40"/>
          </a:solidFill>
          <a:ln w="0">
            <a:noFill/>
            <a:round/>
            <a:headEnd/>
            <a:tailEnd/>
          </a:ln>
          <a:effectLst>
            <a:outerShdw blurRad="63500" dist="6350" dir="2700000" algn="ctr" rotWithShape="0">
              <a:srgbClr val="B3B3B3">
                <a:alpha val="88000"/>
              </a:srgbClr>
            </a:outerShdw>
          </a:effectLst>
        </p:spPr>
        <p:txBody>
          <a:bodyPr wrap="none" anchor="ctr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n-US" sz="1100" baseline="0" dirty="0" smtClean="0"/>
              <a:t>Environmental</a:t>
            </a:r>
            <a:endParaRPr lang="en-US" sz="1100" baseline="0" dirty="0"/>
          </a:p>
          <a:p>
            <a:pPr algn="ctr">
              <a:defRPr/>
            </a:pPr>
            <a:r>
              <a:rPr lang="en-US" sz="1100" baseline="0" dirty="0"/>
              <a:t>Consultant</a:t>
            </a:r>
          </a:p>
        </p:txBody>
      </p:sp>
      <p:sp>
        <p:nvSpPr>
          <p:cNvPr id="38" name="AutoShape 22"/>
          <p:cNvSpPr>
            <a:spLocks noChangeArrowheads="1"/>
          </p:cNvSpPr>
          <p:nvPr/>
        </p:nvSpPr>
        <p:spPr bwMode="auto">
          <a:xfrm>
            <a:off x="4092817" y="5579183"/>
            <a:ext cx="1052748" cy="526374"/>
          </a:xfrm>
          <a:prstGeom prst="roundRect">
            <a:avLst>
              <a:gd name="adj" fmla="val 16667"/>
            </a:avLst>
          </a:prstGeom>
          <a:solidFill>
            <a:srgbClr val="89CC40"/>
          </a:solidFill>
          <a:ln w="0">
            <a:noFill/>
            <a:round/>
            <a:headEnd/>
            <a:tailEnd/>
          </a:ln>
          <a:effectLst>
            <a:outerShdw blurRad="63500" dist="6350" dir="2700000" algn="ctr" rotWithShape="0">
              <a:srgbClr val="B3B3B3">
                <a:alpha val="88000"/>
              </a:srgbClr>
            </a:outerShdw>
          </a:effectLst>
        </p:spPr>
        <p:txBody>
          <a:bodyPr wrap="none" anchor="ctr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n-US" sz="1100" baseline="0" dirty="0"/>
              <a:t>Integration of </a:t>
            </a:r>
          </a:p>
          <a:p>
            <a:pPr algn="ctr">
              <a:defRPr/>
            </a:pPr>
            <a:r>
              <a:rPr lang="en-US" sz="1100" baseline="0" dirty="0"/>
              <a:t>Analysis</a:t>
            </a:r>
          </a:p>
        </p:txBody>
      </p:sp>
      <p:sp>
        <p:nvSpPr>
          <p:cNvPr id="29720" name="AutoShape 10"/>
          <p:cNvSpPr>
            <a:spLocks noChangeArrowheads="1"/>
          </p:cNvSpPr>
          <p:nvPr/>
        </p:nvSpPr>
        <p:spPr bwMode="auto">
          <a:xfrm>
            <a:off x="4092293" y="3237462"/>
            <a:ext cx="1053490" cy="565684"/>
          </a:xfrm>
          <a:prstGeom prst="roundRect">
            <a:avLst>
              <a:gd name="adj" fmla="val 16667"/>
            </a:avLst>
          </a:prstGeom>
          <a:solidFill>
            <a:srgbClr val="C9E8A6"/>
          </a:solidFill>
          <a:ln w="0">
            <a:noFill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1100" baseline="0"/>
              <a:t>Building Model</a:t>
            </a:r>
          </a:p>
        </p:txBody>
      </p:sp>
      <p:sp>
        <p:nvSpPr>
          <p:cNvPr id="29721" name="AutoShape 12"/>
          <p:cNvSpPr>
            <a:spLocks noChangeArrowheads="1"/>
          </p:cNvSpPr>
          <p:nvPr/>
        </p:nvSpPr>
        <p:spPr bwMode="auto">
          <a:xfrm>
            <a:off x="4092293" y="4464078"/>
            <a:ext cx="1053490" cy="342662"/>
          </a:xfrm>
          <a:prstGeom prst="roundRect">
            <a:avLst>
              <a:gd name="adj" fmla="val 16667"/>
            </a:avLst>
          </a:prstGeom>
          <a:solidFill>
            <a:srgbClr val="C9E8A6"/>
          </a:solidFill>
          <a:ln w="0">
            <a:noFill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1100" baseline="0"/>
              <a:t>Analysis &amp;</a:t>
            </a:r>
          </a:p>
          <a:p>
            <a:pPr algn="ctr"/>
            <a:r>
              <a:rPr lang="en-US" sz="1100" baseline="0"/>
              <a:t>Results</a:t>
            </a:r>
          </a:p>
        </p:txBody>
      </p:sp>
      <p:sp>
        <p:nvSpPr>
          <p:cNvPr id="29722" name="AutoShape 13"/>
          <p:cNvSpPr>
            <a:spLocks noChangeArrowheads="1"/>
          </p:cNvSpPr>
          <p:nvPr/>
        </p:nvSpPr>
        <p:spPr bwMode="auto">
          <a:xfrm>
            <a:off x="4092293" y="4854365"/>
            <a:ext cx="1053490" cy="342662"/>
          </a:xfrm>
          <a:prstGeom prst="roundRect">
            <a:avLst>
              <a:gd name="adj" fmla="val 16667"/>
            </a:avLst>
          </a:prstGeom>
          <a:solidFill>
            <a:srgbClr val="C9E8A6"/>
          </a:solidFill>
          <a:ln w="0">
            <a:noFill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1100" baseline="0"/>
              <a:t>Reporting</a:t>
            </a:r>
          </a:p>
        </p:txBody>
      </p:sp>
      <p:sp>
        <p:nvSpPr>
          <p:cNvPr id="29723" name="AutoShape 5"/>
          <p:cNvSpPr>
            <a:spLocks noChangeArrowheads="1"/>
          </p:cNvSpPr>
          <p:nvPr/>
        </p:nvSpPr>
        <p:spPr bwMode="auto">
          <a:xfrm rot="5400000">
            <a:off x="4282182" y="3984940"/>
            <a:ext cx="714364" cy="355422"/>
          </a:xfrm>
          <a:prstGeom prst="rightArrow">
            <a:avLst>
              <a:gd name="adj1" fmla="val 50000"/>
              <a:gd name="adj2" fmla="val 50245"/>
            </a:avLst>
          </a:prstGeom>
          <a:solidFill>
            <a:srgbClr val="6BA42C">
              <a:alpha val="70195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724" name="AutoShape 5"/>
          <p:cNvSpPr>
            <a:spLocks noChangeArrowheads="1"/>
          </p:cNvSpPr>
          <p:nvPr/>
        </p:nvSpPr>
        <p:spPr bwMode="auto">
          <a:xfrm rot="5400000">
            <a:off x="4282182" y="2747871"/>
            <a:ext cx="714364" cy="355422"/>
          </a:xfrm>
          <a:prstGeom prst="rightArrow">
            <a:avLst>
              <a:gd name="adj1" fmla="val 50000"/>
              <a:gd name="adj2" fmla="val 50245"/>
            </a:avLst>
          </a:prstGeom>
          <a:solidFill>
            <a:srgbClr val="6BA42C">
              <a:alpha val="70195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739" name="AutoShape 5"/>
          <p:cNvSpPr>
            <a:spLocks noChangeArrowheads="1"/>
          </p:cNvSpPr>
          <p:nvPr/>
        </p:nvSpPr>
        <p:spPr bwMode="auto">
          <a:xfrm rot="5400000">
            <a:off x="4414600" y="5201101"/>
            <a:ext cx="491342" cy="355422"/>
          </a:xfrm>
          <a:prstGeom prst="rightArrow">
            <a:avLst>
              <a:gd name="adj1" fmla="val 50000"/>
              <a:gd name="adj2" fmla="val 50245"/>
            </a:avLst>
          </a:prstGeom>
          <a:solidFill>
            <a:srgbClr val="6BA42C">
              <a:alpha val="70195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61" name="Group 60"/>
          <p:cNvGrpSpPr/>
          <p:nvPr/>
        </p:nvGrpSpPr>
        <p:grpSpPr>
          <a:xfrm>
            <a:off x="914400" y="1509050"/>
            <a:ext cx="7391400" cy="4503979"/>
            <a:chOff x="914400" y="1509050"/>
            <a:chExt cx="7391400" cy="4503979"/>
          </a:xfrm>
        </p:grpSpPr>
        <p:sp>
          <p:nvSpPr>
            <p:cNvPr id="29703" name="Rectangle 4"/>
            <p:cNvSpPr>
              <a:spLocks noChangeArrowheads="1"/>
            </p:cNvSpPr>
            <p:nvPr/>
          </p:nvSpPr>
          <p:spPr bwMode="auto">
            <a:xfrm>
              <a:off x="1193163" y="3898395"/>
              <a:ext cx="669030" cy="724818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856" name="AutoShape 8"/>
            <p:cNvSpPr>
              <a:spLocks noChangeArrowheads="1"/>
            </p:cNvSpPr>
            <p:nvPr/>
          </p:nvSpPr>
          <p:spPr bwMode="auto">
            <a:xfrm>
              <a:off x="1583830" y="2099982"/>
              <a:ext cx="1052748" cy="524540"/>
            </a:xfrm>
            <a:prstGeom prst="roundRect">
              <a:avLst>
                <a:gd name="adj" fmla="val 16667"/>
              </a:avLst>
            </a:prstGeom>
            <a:solidFill>
              <a:srgbClr val="89CC40"/>
            </a:solidFill>
            <a:ln w="0">
              <a:noFill/>
              <a:round/>
              <a:headEnd/>
              <a:tailEnd/>
            </a:ln>
            <a:effectLst>
              <a:outerShdw blurRad="63500" dist="6350" dir="2700000" algn="ctr" rotWithShape="0">
                <a:srgbClr val="B3B3B3">
                  <a:alpha val="88000"/>
                </a:srgbClr>
              </a:outerShdw>
            </a:effectLst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r>
                <a:rPr lang="en-US" sz="1100" baseline="0"/>
                <a:t>Architect</a:t>
              </a:r>
            </a:p>
          </p:txBody>
        </p:sp>
        <p:sp>
          <p:nvSpPr>
            <p:cNvPr id="29707" name="AutoShape 10"/>
            <p:cNvSpPr>
              <a:spLocks noChangeArrowheads="1"/>
            </p:cNvSpPr>
            <p:nvPr/>
          </p:nvSpPr>
          <p:spPr bwMode="auto">
            <a:xfrm>
              <a:off x="1583430" y="3237462"/>
              <a:ext cx="1053490" cy="565684"/>
            </a:xfrm>
            <a:prstGeom prst="roundRect">
              <a:avLst>
                <a:gd name="adj" fmla="val 16667"/>
              </a:avLst>
            </a:prstGeom>
            <a:solidFill>
              <a:srgbClr val="C9E8A6"/>
            </a:solidFill>
            <a:ln w="0">
              <a:noFill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r>
                <a:rPr lang="en-US" sz="1100" baseline="0"/>
                <a:t>Building Model</a:t>
              </a:r>
            </a:p>
          </p:txBody>
        </p:sp>
        <p:sp>
          <p:nvSpPr>
            <p:cNvPr id="29708" name="AutoShape 12"/>
            <p:cNvSpPr>
              <a:spLocks noChangeArrowheads="1"/>
            </p:cNvSpPr>
            <p:nvPr/>
          </p:nvSpPr>
          <p:spPr bwMode="auto">
            <a:xfrm>
              <a:off x="1583430" y="4464078"/>
              <a:ext cx="1053490" cy="342662"/>
            </a:xfrm>
            <a:prstGeom prst="roundRect">
              <a:avLst>
                <a:gd name="adj" fmla="val 16667"/>
              </a:avLst>
            </a:prstGeom>
            <a:solidFill>
              <a:srgbClr val="C9E8A6"/>
            </a:solidFill>
            <a:ln w="0">
              <a:noFill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r>
                <a:rPr lang="en-US" sz="1100" baseline="0"/>
                <a:t>Analysis &amp;</a:t>
              </a:r>
            </a:p>
            <a:p>
              <a:pPr algn="ctr"/>
              <a:r>
                <a:rPr lang="en-US" sz="1100" baseline="0"/>
                <a:t>Results</a:t>
              </a:r>
            </a:p>
          </p:txBody>
        </p:sp>
        <p:sp>
          <p:nvSpPr>
            <p:cNvPr id="29709" name="AutoShape 13"/>
            <p:cNvSpPr>
              <a:spLocks noChangeArrowheads="1"/>
            </p:cNvSpPr>
            <p:nvPr/>
          </p:nvSpPr>
          <p:spPr bwMode="auto">
            <a:xfrm>
              <a:off x="1583430" y="4854365"/>
              <a:ext cx="1053490" cy="342662"/>
            </a:xfrm>
            <a:prstGeom prst="roundRect">
              <a:avLst>
                <a:gd name="adj" fmla="val 16667"/>
              </a:avLst>
            </a:prstGeom>
            <a:solidFill>
              <a:srgbClr val="C9E8A6"/>
            </a:solidFill>
            <a:ln w="0">
              <a:noFill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r>
                <a:rPr lang="en-US" sz="1100" baseline="0"/>
                <a:t>Reporting</a:t>
              </a:r>
            </a:p>
          </p:txBody>
        </p:sp>
        <p:sp>
          <p:nvSpPr>
            <p:cNvPr id="29712" name="AutoShape 5"/>
            <p:cNvSpPr>
              <a:spLocks noChangeArrowheads="1"/>
            </p:cNvSpPr>
            <p:nvPr/>
          </p:nvSpPr>
          <p:spPr bwMode="auto">
            <a:xfrm rot="5400000">
              <a:off x="1773319" y="3984940"/>
              <a:ext cx="714364" cy="355422"/>
            </a:xfrm>
            <a:prstGeom prst="rightArrow">
              <a:avLst>
                <a:gd name="adj1" fmla="val 50000"/>
                <a:gd name="adj2" fmla="val 50245"/>
              </a:avLst>
            </a:prstGeom>
            <a:solidFill>
              <a:srgbClr val="6BA42C">
                <a:alpha val="70195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713" name="AutoShape 5"/>
            <p:cNvSpPr>
              <a:spLocks noChangeArrowheads="1"/>
            </p:cNvSpPr>
            <p:nvPr/>
          </p:nvSpPr>
          <p:spPr bwMode="auto">
            <a:xfrm rot="5400000">
              <a:off x="1773319" y="2747871"/>
              <a:ext cx="714364" cy="355422"/>
            </a:xfrm>
            <a:prstGeom prst="rightArrow">
              <a:avLst>
                <a:gd name="adj1" fmla="val 50000"/>
                <a:gd name="adj2" fmla="val 50245"/>
              </a:avLst>
            </a:prstGeom>
            <a:solidFill>
              <a:srgbClr val="6BA42C">
                <a:alpha val="70195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49" name="Group 48"/>
            <p:cNvGrpSpPr/>
            <p:nvPr/>
          </p:nvGrpSpPr>
          <p:grpSpPr>
            <a:xfrm>
              <a:off x="914400" y="2607841"/>
              <a:ext cx="2397358" cy="1816795"/>
              <a:chOff x="914400" y="2607841"/>
              <a:chExt cx="2397358" cy="1816795"/>
            </a:xfrm>
          </p:grpSpPr>
          <p:sp>
            <p:nvSpPr>
              <p:cNvPr id="29715" name="Oval 7"/>
              <p:cNvSpPr>
                <a:spLocks noChangeArrowheads="1"/>
              </p:cNvSpPr>
              <p:nvPr/>
            </p:nvSpPr>
            <p:spPr bwMode="auto">
              <a:xfrm>
                <a:off x="914400" y="2607841"/>
                <a:ext cx="892040" cy="892918"/>
              </a:xfrm>
              <a:prstGeom prst="ellipse">
                <a:avLst/>
              </a:prstGeom>
              <a:solidFill>
                <a:srgbClr val="89CC40">
                  <a:alpha val="50195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/>
                <a:r>
                  <a:rPr lang="en-GB" sz="1200" baseline="0" dirty="0" smtClean="0"/>
                  <a:t>Software</a:t>
                </a:r>
              </a:p>
              <a:p>
                <a:pPr algn="ctr"/>
                <a:r>
                  <a:rPr lang="en-GB" sz="1200" baseline="0" dirty="0" smtClean="0"/>
                  <a:t>£2k</a:t>
                </a:r>
                <a:endParaRPr lang="en-GB" sz="1200" baseline="0" dirty="0"/>
              </a:p>
            </p:txBody>
          </p:sp>
          <p:sp>
            <p:nvSpPr>
              <p:cNvPr id="29716" name="Oval 7"/>
              <p:cNvSpPr>
                <a:spLocks noChangeArrowheads="1"/>
              </p:cNvSpPr>
              <p:nvPr/>
            </p:nvSpPr>
            <p:spPr bwMode="auto">
              <a:xfrm>
                <a:off x="2419718" y="2623321"/>
                <a:ext cx="892040" cy="892918"/>
              </a:xfrm>
              <a:prstGeom prst="ellipse">
                <a:avLst/>
              </a:prstGeom>
              <a:solidFill>
                <a:srgbClr val="89CC40">
                  <a:alpha val="50195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/>
                <a:r>
                  <a:rPr lang="en-GB" sz="1200" baseline="0" dirty="0" smtClean="0"/>
                  <a:t>Unique</a:t>
                </a:r>
              </a:p>
              <a:p>
                <a:pPr algn="ctr"/>
                <a:r>
                  <a:rPr lang="en-GB" sz="1200" baseline="0" dirty="0" smtClean="0"/>
                  <a:t> </a:t>
                </a:r>
                <a:r>
                  <a:rPr lang="en-GB" sz="1200" baseline="0" dirty="0"/>
                  <a:t>File Format</a:t>
                </a:r>
              </a:p>
            </p:txBody>
          </p:sp>
          <p:sp>
            <p:nvSpPr>
              <p:cNvPr id="29717" name="Oval 7"/>
              <p:cNvSpPr>
                <a:spLocks noChangeArrowheads="1"/>
              </p:cNvSpPr>
              <p:nvPr/>
            </p:nvSpPr>
            <p:spPr bwMode="auto">
              <a:xfrm>
                <a:off x="914400" y="3516239"/>
                <a:ext cx="892040" cy="892918"/>
              </a:xfrm>
              <a:prstGeom prst="ellipse">
                <a:avLst/>
              </a:prstGeom>
              <a:solidFill>
                <a:srgbClr val="89CC40">
                  <a:alpha val="50195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/>
                <a:r>
                  <a:rPr lang="en-GB" sz="1200" baseline="0" dirty="0"/>
                  <a:t>Time </a:t>
                </a:r>
                <a:r>
                  <a:rPr lang="en-GB" sz="1200" baseline="0" dirty="0" smtClean="0"/>
                  <a:t>Spent</a:t>
                </a:r>
              </a:p>
              <a:p>
                <a:pPr algn="ctr"/>
                <a:r>
                  <a:rPr lang="en-GB" sz="1200" baseline="0" dirty="0" smtClean="0"/>
                  <a:t>to Attribute</a:t>
                </a:r>
              </a:p>
              <a:p>
                <a:pPr algn="ctr"/>
                <a:r>
                  <a:rPr lang="en-GB" sz="1200" baseline="0" dirty="0" smtClean="0"/>
                  <a:t> </a:t>
                </a:r>
                <a:r>
                  <a:rPr lang="en-GB" sz="1200" baseline="0" dirty="0"/>
                  <a:t>Model</a:t>
                </a:r>
              </a:p>
            </p:txBody>
          </p:sp>
          <p:sp>
            <p:nvSpPr>
              <p:cNvPr id="29718" name="Oval 7"/>
              <p:cNvSpPr>
                <a:spLocks noChangeArrowheads="1"/>
              </p:cNvSpPr>
              <p:nvPr/>
            </p:nvSpPr>
            <p:spPr bwMode="auto">
              <a:xfrm>
                <a:off x="2419718" y="3531718"/>
                <a:ext cx="892040" cy="892918"/>
              </a:xfrm>
              <a:prstGeom prst="ellipse">
                <a:avLst/>
              </a:prstGeom>
              <a:solidFill>
                <a:srgbClr val="89CC40">
                  <a:alpha val="50195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/>
                <a:r>
                  <a:rPr lang="en-GB" sz="1200" baseline="0" dirty="0"/>
                  <a:t>Slow and</a:t>
                </a:r>
                <a:r>
                  <a:rPr lang="en-GB" sz="1200" baseline="0" dirty="0" smtClean="0"/>
                  <a:t> </a:t>
                </a:r>
              </a:p>
              <a:p>
                <a:pPr algn="ctr"/>
                <a:r>
                  <a:rPr lang="en-GB" sz="1200" baseline="0" dirty="0" smtClean="0"/>
                  <a:t>Complex </a:t>
                </a:r>
              </a:p>
              <a:p>
                <a:pPr algn="ctr"/>
                <a:r>
                  <a:rPr lang="en-GB" sz="1200" baseline="0" dirty="0" smtClean="0"/>
                  <a:t>to </a:t>
                </a:r>
                <a:r>
                  <a:rPr lang="en-GB" sz="1200" baseline="0" dirty="0"/>
                  <a:t>Alter</a:t>
                </a:r>
              </a:p>
            </p:txBody>
          </p:sp>
        </p:grpSp>
        <p:sp>
          <p:nvSpPr>
            <p:cNvPr id="29719" name="AutoShape 33"/>
            <p:cNvSpPr>
              <a:spLocks noChangeArrowheads="1"/>
            </p:cNvSpPr>
            <p:nvPr/>
          </p:nvSpPr>
          <p:spPr bwMode="auto">
            <a:xfrm flipV="1">
              <a:off x="2029450" y="5244651"/>
              <a:ext cx="724783" cy="752115"/>
            </a:xfrm>
            <a:custGeom>
              <a:avLst/>
              <a:gdLst>
                <a:gd name="T0" fmla="*/ 2147483647 w 21600"/>
                <a:gd name="T1" fmla="*/ 0 h 21600"/>
                <a:gd name="T2" fmla="*/ 2147483647 w 21600"/>
                <a:gd name="T3" fmla="*/ 2147483647 h 21600"/>
                <a:gd name="T4" fmla="*/ 2147483647 w 21600"/>
                <a:gd name="T5" fmla="*/ 2147483647 h 21600"/>
                <a:gd name="T6" fmla="*/ 2147483647 w 21600"/>
                <a:gd name="T7" fmla="*/ 2147483647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12427 w 21600"/>
                <a:gd name="T13" fmla="*/ 2912 h 21600"/>
                <a:gd name="T14" fmla="*/ 18227 w 21600"/>
                <a:gd name="T15" fmla="*/ 9246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21600" y="6079"/>
                  </a:moveTo>
                  <a:lnTo>
                    <a:pt x="15126" y="0"/>
                  </a:lnTo>
                  <a:lnTo>
                    <a:pt x="15126" y="2912"/>
                  </a:lnTo>
                  <a:lnTo>
                    <a:pt x="12427" y="2912"/>
                  </a:lnTo>
                  <a:cubicBezTo>
                    <a:pt x="5564" y="2912"/>
                    <a:pt x="0" y="7052"/>
                    <a:pt x="0" y="12158"/>
                  </a:cubicBezTo>
                  <a:lnTo>
                    <a:pt x="0" y="21600"/>
                  </a:lnTo>
                  <a:lnTo>
                    <a:pt x="6474" y="21600"/>
                  </a:lnTo>
                  <a:lnTo>
                    <a:pt x="6474" y="12158"/>
                  </a:lnTo>
                  <a:cubicBezTo>
                    <a:pt x="6474" y="10550"/>
                    <a:pt x="9139" y="9246"/>
                    <a:pt x="12427" y="9246"/>
                  </a:cubicBezTo>
                  <a:lnTo>
                    <a:pt x="15126" y="9246"/>
                  </a:lnTo>
                  <a:lnTo>
                    <a:pt x="15126" y="12158"/>
                  </a:lnTo>
                  <a:close/>
                </a:path>
              </a:pathLst>
            </a:custGeom>
            <a:solidFill>
              <a:srgbClr val="6BA42C">
                <a:alpha val="70195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rot="10800000"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729" name="AutoShape 10"/>
            <p:cNvSpPr>
              <a:spLocks noChangeArrowheads="1"/>
            </p:cNvSpPr>
            <p:nvPr/>
          </p:nvSpPr>
          <p:spPr bwMode="auto">
            <a:xfrm>
              <a:off x="6601155" y="3237462"/>
              <a:ext cx="1053490" cy="565684"/>
            </a:xfrm>
            <a:prstGeom prst="roundRect">
              <a:avLst>
                <a:gd name="adj" fmla="val 16667"/>
              </a:avLst>
            </a:prstGeom>
            <a:solidFill>
              <a:srgbClr val="C9E8A6"/>
            </a:solidFill>
            <a:ln w="0">
              <a:noFill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r>
                <a:rPr lang="en-US" sz="1100" baseline="0"/>
                <a:t>Building Model</a:t>
              </a:r>
            </a:p>
          </p:txBody>
        </p:sp>
        <p:sp>
          <p:nvSpPr>
            <p:cNvPr id="29730" name="AutoShape 12"/>
            <p:cNvSpPr>
              <a:spLocks noChangeArrowheads="1"/>
            </p:cNvSpPr>
            <p:nvPr/>
          </p:nvSpPr>
          <p:spPr bwMode="auto">
            <a:xfrm>
              <a:off x="6601155" y="4464078"/>
              <a:ext cx="1053490" cy="342662"/>
            </a:xfrm>
            <a:prstGeom prst="roundRect">
              <a:avLst>
                <a:gd name="adj" fmla="val 16667"/>
              </a:avLst>
            </a:prstGeom>
            <a:solidFill>
              <a:srgbClr val="C9E8A6"/>
            </a:solidFill>
            <a:ln w="0">
              <a:noFill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r>
                <a:rPr lang="en-US" sz="1100" baseline="0"/>
                <a:t>Analysis &amp;</a:t>
              </a:r>
            </a:p>
            <a:p>
              <a:pPr algn="ctr"/>
              <a:r>
                <a:rPr lang="en-US" sz="1100" baseline="0"/>
                <a:t>Results</a:t>
              </a:r>
            </a:p>
          </p:txBody>
        </p:sp>
        <p:sp>
          <p:nvSpPr>
            <p:cNvPr id="29731" name="AutoShape 13"/>
            <p:cNvSpPr>
              <a:spLocks noChangeArrowheads="1"/>
            </p:cNvSpPr>
            <p:nvPr/>
          </p:nvSpPr>
          <p:spPr bwMode="auto">
            <a:xfrm>
              <a:off x="6601155" y="4854365"/>
              <a:ext cx="1053490" cy="342662"/>
            </a:xfrm>
            <a:prstGeom prst="roundRect">
              <a:avLst>
                <a:gd name="adj" fmla="val 16667"/>
              </a:avLst>
            </a:prstGeom>
            <a:solidFill>
              <a:srgbClr val="C9E8A6"/>
            </a:solidFill>
            <a:ln w="0">
              <a:noFill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r>
                <a:rPr lang="en-US" sz="1100" baseline="0"/>
                <a:t>Reporting</a:t>
              </a:r>
            </a:p>
          </p:txBody>
        </p:sp>
        <p:sp>
          <p:nvSpPr>
            <p:cNvPr id="29732" name="AutoShape 5"/>
            <p:cNvSpPr>
              <a:spLocks noChangeArrowheads="1"/>
            </p:cNvSpPr>
            <p:nvPr/>
          </p:nvSpPr>
          <p:spPr bwMode="auto">
            <a:xfrm rot="5400000">
              <a:off x="6791045" y="3984940"/>
              <a:ext cx="714364" cy="355422"/>
            </a:xfrm>
            <a:prstGeom prst="rightArrow">
              <a:avLst>
                <a:gd name="adj1" fmla="val 50000"/>
                <a:gd name="adj2" fmla="val 50245"/>
              </a:avLst>
            </a:prstGeom>
            <a:solidFill>
              <a:srgbClr val="6BA42C">
                <a:alpha val="70195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733" name="AutoShape 5"/>
            <p:cNvSpPr>
              <a:spLocks noChangeArrowheads="1"/>
            </p:cNvSpPr>
            <p:nvPr/>
          </p:nvSpPr>
          <p:spPr bwMode="auto">
            <a:xfrm rot="5400000">
              <a:off x="6791045" y="2747871"/>
              <a:ext cx="714364" cy="355422"/>
            </a:xfrm>
            <a:prstGeom prst="rightArrow">
              <a:avLst>
                <a:gd name="adj1" fmla="val 50000"/>
                <a:gd name="adj2" fmla="val 50245"/>
              </a:avLst>
            </a:prstGeom>
            <a:solidFill>
              <a:srgbClr val="6BA42C">
                <a:alpha val="70195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738" name="AutoShape 33"/>
            <p:cNvSpPr>
              <a:spLocks noChangeArrowheads="1"/>
            </p:cNvSpPr>
            <p:nvPr/>
          </p:nvSpPr>
          <p:spPr bwMode="auto">
            <a:xfrm flipH="1" flipV="1">
              <a:off x="6601155" y="5244651"/>
              <a:ext cx="669030" cy="752115"/>
            </a:xfrm>
            <a:custGeom>
              <a:avLst/>
              <a:gdLst>
                <a:gd name="T0" fmla="*/ 2147483647 w 21600"/>
                <a:gd name="T1" fmla="*/ 0 h 21600"/>
                <a:gd name="T2" fmla="*/ 2147483647 w 21600"/>
                <a:gd name="T3" fmla="*/ 2147483647 h 21600"/>
                <a:gd name="T4" fmla="*/ 2147483647 w 21600"/>
                <a:gd name="T5" fmla="*/ 2147483647 h 21600"/>
                <a:gd name="T6" fmla="*/ 2147483647 w 21600"/>
                <a:gd name="T7" fmla="*/ 2147483647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12427 w 21600"/>
                <a:gd name="T13" fmla="*/ 2912 h 21600"/>
                <a:gd name="T14" fmla="*/ 18227 w 21600"/>
                <a:gd name="T15" fmla="*/ 9246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21600" y="6079"/>
                  </a:moveTo>
                  <a:lnTo>
                    <a:pt x="15126" y="0"/>
                  </a:lnTo>
                  <a:lnTo>
                    <a:pt x="15126" y="2912"/>
                  </a:lnTo>
                  <a:lnTo>
                    <a:pt x="12427" y="2912"/>
                  </a:lnTo>
                  <a:cubicBezTo>
                    <a:pt x="5564" y="2912"/>
                    <a:pt x="0" y="7052"/>
                    <a:pt x="0" y="12158"/>
                  </a:cubicBezTo>
                  <a:lnTo>
                    <a:pt x="0" y="21600"/>
                  </a:lnTo>
                  <a:lnTo>
                    <a:pt x="6474" y="21600"/>
                  </a:lnTo>
                  <a:lnTo>
                    <a:pt x="6474" y="12158"/>
                  </a:lnTo>
                  <a:cubicBezTo>
                    <a:pt x="6474" y="10550"/>
                    <a:pt x="9139" y="9246"/>
                    <a:pt x="12427" y="9246"/>
                  </a:cubicBezTo>
                  <a:lnTo>
                    <a:pt x="15126" y="9246"/>
                  </a:lnTo>
                  <a:lnTo>
                    <a:pt x="15126" y="12158"/>
                  </a:lnTo>
                  <a:close/>
                </a:path>
              </a:pathLst>
            </a:custGeom>
            <a:solidFill>
              <a:srgbClr val="6BA42C">
                <a:alpha val="70195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rot="10800000"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740" name="AutoShape 33"/>
            <p:cNvSpPr>
              <a:spLocks noChangeArrowheads="1"/>
            </p:cNvSpPr>
            <p:nvPr/>
          </p:nvSpPr>
          <p:spPr bwMode="auto">
            <a:xfrm rot="16200000" flipH="1" flipV="1">
              <a:off x="6684771" y="1369683"/>
              <a:ext cx="557551" cy="836288"/>
            </a:xfrm>
            <a:custGeom>
              <a:avLst/>
              <a:gdLst>
                <a:gd name="T0" fmla="*/ 2147483647 w 21600"/>
                <a:gd name="T1" fmla="*/ 0 h 21600"/>
                <a:gd name="T2" fmla="*/ 2147483647 w 21600"/>
                <a:gd name="T3" fmla="*/ 2147483647 h 21600"/>
                <a:gd name="T4" fmla="*/ 2147483647 w 21600"/>
                <a:gd name="T5" fmla="*/ 2147483647 h 21600"/>
                <a:gd name="T6" fmla="*/ 2147483647 w 21600"/>
                <a:gd name="T7" fmla="*/ 2147483647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12427 w 21600"/>
                <a:gd name="T13" fmla="*/ 2912 h 21600"/>
                <a:gd name="T14" fmla="*/ 18227 w 21600"/>
                <a:gd name="T15" fmla="*/ 9246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21600" y="6079"/>
                  </a:moveTo>
                  <a:lnTo>
                    <a:pt x="15126" y="0"/>
                  </a:lnTo>
                  <a:lnTo>
                    <a:pt x="15126" y="2912"/>
                  </a:lnTo>
                  <a:lnTo>
                    <a:pt x="12427" y="2912"/>
                  </a:lnTo>
                  <a:cubicBezTo>
                    <a:pt x="5564" y="2912"/>
                    <a:pt x="0" y="7052"/>
                    <a:pt x="0" y="12158"/>
                  </a:cubicBezTo>
                  <a:lnTo>
                    <a:pt x="0" y="21600"/>
                  </a:lnTo>
                  <a:lnTo>
                    <a:pt x="6474" y="21600"/>
                  </a:lnTo>
                  <a:lnTo>
                    <a:pt x="6474" y="12158"/>
                  </a:lnTo>
                  <a:cubicBezTo>
                    <a:pt x="6474" y="10550"/>
                    <a:pt x="9139" y="9246"/>
                    <a:pt x="12427" y="9246"/>
                  </a:cubicBezTo>
                  <a:lnTo>
                    <a:pt x="15126" y="9246"/>
                  </a:lnTo>
                  <a:lnTo>
                    <a:pt x="15126" y="12158"/>
                  </a:lnTo>
                  <a:close/>
                </a:path>
              </a:pathLst>
            </a:custGeom>
            <a:solidFill>
              <a:srgbClr val="6BA42C">
                <a:alpha val="45882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rot="10800000"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741" name="Rectangle 34"/>
            <p:cNvSpPr>
              <a:spLocks noChangeArrowheads="1"/>
            </p:cNvSpPr>
            <p:nvPr/>
          </p:nvSpPr>
          <p:spPr bwMode="auto">
            <a:xfrm rot="10800000" flipH="1">
              <a:off x="4872828" y="1509050"/>
              <a:ext cx="1672575" cy="167266"/>
            </a:xfrm>
            <a:prstGeom prst="rect">
              <a:avLst/>
            </a:prstGeom>
            <a:solidFill>
              <a:srgbClr val="6BA42C">
                <a:alpha val="45882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vert="eaVert"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742" name="AutoShape 33"/>
            <p:cNvSpPr>
              <a:spLocks noChangeArrowheads="1"/>
            </p:cNvSpPr>
            <p:nvPr/>
          </p:nvSpPr>
          <p:spPr bwMode="auto">
            <a:xfrm rot="16200000" flipH="1">
              <a:off x="2001561" y="1425435"/>
              <a:ext cx="557551" cy="724783"/>
            </a:xfrm>
            <a:custGeom>
              <a:avLst/>
              <a:gdLst>
                <a:gd name="T0" fmla="*/ 2147483647 w 21600"/>
                <a:gd name="T1" fmla="*/ 0 h 21600"/>
                <a:gd name="T2" fmla="*/ 2147483647 w 21600"/>
                <a:gd name="T3" fmla="*/ 2147483647 h 21600"/>
                <a:gd name="T4" fmla="*/ 2147483647 w 21600"/>
                <a:gd name="T5" fmla="*/ 2147483647 h 21600"/>
                <a:gd name="T6" fmla="*/ 2147483647 w 21600"/>
                <a:gd name="T7" fmla="*/ 2147483647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12427 w 21600"/>
                <a:gd name="T13" fmla="*/ 2912 h 21600"/>
                <a:gd name="T14" fmla="*/ 18227 w 21600"/>
                <a:gd name="T15" fmla="*/ 9246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21600" y="6079"/>
                  </a:moveTo>
                  <a:lnTo>
                    <a:pt x="15126" y="0"/>
                  </a:lnTo>
                  <a:lnTo>
                    <a:pt x="15126" y="2912"/>
                  </a:lnTo>
                  <a:lnTo>
                    <a:pt x="12427" y="2912"/>
                  </a:lnTo>
                  <a:cubicBezTo>
                    <a:pt x="5564" y="2912"/>
                    <a:pt x="0" y="7052"/>
                    <a:pt x="0" y="12158"/>
                  </a:cubicBezTo>
                  <a:lnTo>
                    <a:pt x="0" y="21600"/>
                  </a:lnTo>
                  <a:lnTo>
                    <a:pt x="6474" y="21600"/>
                  </a:lnTo>
                  <a:lnTo>
                    <a:pt x="6474" y="12158"/>
                  </a:lnTo>
                  <a:cubicBezTo>
                    <a:pt x="6474" y="10550"/>
                    <a:pt x="9139" y="9246"/>
                    <a:pt x="12427" y="9246"/>
                  </a:cubicBezTo>
                  <a:lnTo>
                    <a:pt x="15126" y="9246"/>
                  </a:lnTo>
                  <a:lnTo>
                    <a:pt x="15126" y="12158"/>
                  </a:lnTo>
                  <a:close/>
                </a:path>
              </a:pathLst>
            </a:custGeom>
            <a:solidFill>
              <a:srgbClr val="6BA42C">
                <a:alpha val="45882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rot="10800000"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743" name="Rectangle 34"/>
            <p:cNvSpPr>
              <a:spLocks noChangeArrowheads="1"/>
            </p:cNvSpPr>
            <p:nvPr/>
          </p:nvSpPr>
          <p:spPr bwMode="auto">
            <a:xfrm rot="10800000" flipH="1">
              <a:off x="2642728" y="1509050"/>
              <a:ext cx="1672575" cy="167266"/>
            </a:xfrm>
            <a:prstGeom prst="rect">
              <a:avLst/>
            </a:prstGeom>
            <a:solidFill>
              <a:srgbClr val="6BA42C">
                <a:alpha val="45882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vert="eaVert"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744" name="AutoShape 5"/>
            <p:cNvSpPr>
              <a:spLocks noChangeArrowheads="1"/>
            </p:cNvSpPr>
            <p:nvPr/>
          </p:nvSpPr>
          <p:spPr bwMode="auto">
            <a:xfrm>
              <a:off x="2809985" y="5579183"/>
              <a:ext cx="1226555" cy="433846"/>
            </a:xfrm>
            <a:prstGeom prst="rightArrow">
              <a:avLst>
                <a:gd name="adj1" fmla="val 50000"/>
                <a:gd name="adj2" fmla="val 50250"/>
              </a:avLst>
            </a:prstGeom>
            <a:solidFill>
              <a:srgbClr val="6BA42C">
                <a:alpha val="70195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745" name="AutoShape 5"/>
            <p:cNvSpPr>
              <a:spLocks noChangeArrowheads="1"/>
            </p:cNvSpPr>
            <p:nvPr/>
          </p:nvSpPr>
          <p:spPr bwMode="auto">
            <a:xfrm rot="10800000">
              <a:off x="5263095" y="5579183"/>
              <a:ext cx="1226555" cy="433846"/>
            </a:xfrm>
            <a:prstGeom prst="rightArrow">
              <a:avLst>
                <a:gd name="adj1" fmla="val 50000"/>
                <a:gd name="adj2" fmla="val 50250"/>
              </a:avLst>
            </a:prstGeom>
            <a:solidFill>
              <a:srgbClr val="6BA42C">
                <a:alpha val="70195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50" name="Group 49"/>
            <p:cNvGrpSpPr/>
            <p:nvPr/>
          </p:nvGrpSpPr>
          <p:grpSpPr>
            <a:xfrm>
              <a:off x="3429000" y="2602805"/>
              <a:ext cx="2397358" cy="1816795"/>
              <a:chOff x="914400" y="2607841"/>
              <a:chExt cx="2397358" cy="1816795"/>
            </a:xfrm>
          </p:grpSpPr>
          <p:sp>
            <p:nvSpPr>
              <p:cNvPr id="51" name="Oval 7"/>
              <p:cNvSpPr>
                <a:spLocks noChangeArrowheads="1"/>
              </p:cNvSpPr>
              <p:nvPr/>
            </p:nvSpPr>
            <p:spPr bwMode="auto">
              <a:xfrm>
                <a:off x="914400" y="2607841"/>
                <a:ext cx="892040" cy="892918"/>
              </a:xfrm>
              <a:prstGeom prst="ellipse">
                <a:avLst/>
              </a:prstGeom>
              <a:solidFill>
                <a:srgbClr val="89CC40">
                  <a:alpha val="50195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/>
                <a:r>
                  <a:rPr lang="en-GB" sz="1200" baseline="0" dirty="0" smtClean="0"/>
                  <a:t>Software</a:t>
                </a:r>
              </a:p>
              <a:p>
                <a:pPr algn="ctr"/>
                <a:r>
                  <a:rPr lang="en-GB" sz="1200" baseline="0" dirty="0" smtClean="0"/>
                  <a:t>£2k</a:t>
                </a:r>
                <a:endParaRPr lang="en-GB" sz="1200" baseline="0" dirty="0"/>
              </a:p>
            </p:txBody>
          </p:sp>
          <p:sp>
            <p:nvSpPr>
              <p:cNvPr id="52" name="Oval 7"/>
              <p:cNvSpPr>
                <a:spLocks noChangeArrowheads="1"/>
              </p:cNvSpPr>
              <p:nvPr/>
            </p:nvSpPr>
            <p:spPr bwMode="auto">
              <a:xfrm>
                <a:off x="2419718" y="2623321"/>
                <a:ext cx="892040" cy="892918"/>
              </a:xfrm>
              <a:prstGeom prst="ellipse">
                <a:avLst/>
              </a:prstGeom>
              <a:solidFill>
                <a:srgbClr val="89CC40">
                  <a:alpha val="50195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/>
                <a:r>
                  <a:rPr lang="en-GB" sz="1200" baseline="0" dirty="0" smtClean="0"/>
                  <a:t>Unique</a:t>
                </a:r>
              </a:p>
              <a:p>
                <a:pPr algn="ctr"/>
                <a:r>
                  <a:rPr lang="en-GB" sz="1200" baseline="0" dirty="0" smtClean="0"/>
                  <a:t> </a:t>
                </a:r>
                <a:r>
                  <a:rPr lang="en-GB" sz="1200" baseline="0" dirty="0"/>
                  <a:t>File Format</a:t>
                </a:r>
              </a:p>
            </p:txBody>
          </p:sp>
          <p:sp>
            <p:nvSpPr>
              <p:cNvPr id="53" name="Oval 7"/>
              <p:cNvSpPr>
                <a:spLocks noChangeArrowheads="1"/>
              </p:cNvSpPr>
              <p:nvPr/>
            </p:nvSpPr>
            <p:spPr bwMode="auto">
              <a:xfrm>
                <a:off x="914400" y="3516239"/>
                <a:ext cx="892040" cy="892918"/>
              </a:xfrm>
              <a:prstGeom prst="ellipse">
                <a:avLst/>
              </a:prstGeom>
              <a:solidFill>
                <a:srgbClr val="89CC40">
                  <a:alpha val="50195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/>
                <a:r>
                  <a:rPr lang="en-GB" sz="1200" baseline="0" dirty="0"/>
                  <a:t>Time </a:t>
                </a:r>
                <a:r>
                  <a:rPr lang="en-GB" sz="1200" baseline="0" dirty="0" smtClean="0"/>
                  <a:t>Spent</a:t>
                </a:r>
              </a:p>
              <a:p>
                <a:pPr algn="ctr"/>
                <a:r>
                  <a:rPr lang="en-GB" sz="1200" baseline="0" dirty="0" smtClean="0"/>
                  <a:t>to Attribute</a:t>
                </a:r>
              </a:p>
              <a:p>
                <a:pPr algn="ctr"/>
                <a:r>
                  <a:rPr lang="en-GB" sz="1200" baseline="0" dirty="0" smtClean="0"/>
                  <a:t> </a:t>
                </a:r>
                <a:r>
                  <a:rPr lang="en-GB" sz="1200" baseline="0" dirty="0"/>
                  <a:t>Model</a:t>
                </a:r>
              </a:p>
            </p:txBody>
          </p:sp>
          <p:sp>
            <p:nvSpPr>
              <p:cNvPr id="54" name="Oval 7"/>
              <p:cNvSpPr>
                <a:spLocks noChangeArrowheads="1"/>
              </p:cNvSpPr>
              <p:nvPr/>
            </p:nvSpPr>
            <p:spPr bwMode="auto">
              <a:xfrm>
                <a:off x="2419718" y="3531718"/>
                <a:ext cx="892040" cy="892918"/>
              </a:xfrm>
              <a:prstGeom prst="ellipse">
                <a:avLst/>
              </a:prstGeom>
              <a:solidFill>
                <a:srgbClr val="89CC40">
                  <a:alpha val="50195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/>
                <a:r>
                  <a:rPr lang="en-GB" sz="1200" baseline="0" dirty="0"/>
                  <a:t>Slow and</a:t>
                </a:r>
                <a:r>
                  <a:rPr lang="en-GB" sz="1200" baseline="0" dirty="0" smtClean="0"/>
                  <a:t> </a:t>
                </a:r>
              </a:p>
              <a:p>
                <a:pPr algn="ctr"/>
                <a:r>
                  <a:rPr lang="en-GB" sz="1200" baseline="0" dirty="0" smtClean="0"/>
                  <a:t>Complex </a:t>
                </a:r>
              </a:p>
              <a:p>
                <a:pPr algn="ctr"/>
                <a:r>
                  <a:rPr lang="en-GB" sz="1200" baseline="0" dirty="0" smtClean="0"/>
                  <a:t>to </a:t>
                </a:r>
                <a:r>
                  <a:rPr lang="en-GB" sz="1200" baseline="0" dirty="0"/>
                  <a:t>Alter</a:t>
                </a:r>
              </a:p>
            </p:txBody>
          </p:sp>
        </p:grpSp>
        <p:grpSp>
          <p:nvGrpSpPr>
            <p:cNvPr id="55" name="Group 54"/>
            <p:cNvGrpSpPr/>
            <p:nvPr/>
          </p:nvGrpSpPr>
          <p:grpSpPr>
            <a:xfrm>
              <a:off x="5908442" y="2602805"/>
              <a:ext cx="2397358" cy="1816795"/>
              <a:chOff x="914400" y="2607841"/>
              <a:chExt cx="2397358" cy="1816795"/>
            </a:xfrm>
          </p:grpSpPr>
          <p:sp>
            <p:nvSpPr>
              <p:cNvPr id="56" name="Oval 7"/>
              <p:cNvSpPr>
                <a:spLocks noChangeArrowheads="1"/>
              </p:cNvSpPr>
              <p:nvPr/>
            </p:nvSpPr>
            <p:spPr bwMode="auto">
              <a:xfrm>
                <a:off x="914400" y="2607841"/>
                <a:ext cx="892040" cy="892918"/>
              </a:xfrm>
              <a:prstGeom prst="ellipse">
                <a:avLst/>
              </a:prstGeom>
              <a:solidFill>
                <a:srgbClr val="89CC40">
                  <a:alpha val="50195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/>
                <a:r>
                  <a:rPr lang="en-GB" sz="1200" baseline="0" dirty="0" smtClean="0"/>
                  <a:t>Software</a:t>
                </a:r>
              </a:p>
              <a:p>
                <a:pPr algn="ctr"/>
                <a:r>
                  <a:rPr lang="en-GB" sz="1200" baseline="0" dirty="0" smtClean="0"/>
                  <a:t>£2k</a:t>
                </a:r>
                <a:endParaRPr lang="en-GB" sz="1200" baseline="0" dirty="0"/>
              </a:p>
            </p:txBody>
          </p:sp>
          <p:sp>
            <p:nvSpPr>
              <p:cNvPr id="57" name="Oval 7"/>
              <p:cNvSpPr>
                <a:spLocks noChangeArrowheads="1"/>
              </p:cNvSpPr>
              <p:nvPr/>
            </p:nvSpPr>
            <p:spPr bwMode="auto">
              <a:xfrm>
                <a:off x="2419718" y="2623321"/>
                <a:ext cx="892040" cy="892918"/>
              </a:xfrm>
              <a:prstGeom prst="ellipse">
                <a:avLst/>
              </a:prstGeom>
              <a:solidFill>
                <a:srgbClr val="89CC40">
                  <a:alpha val="50195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/>
                <a:r>
                  <a:rPr lang="en-GB" sz="1200" baseline="0" dirty="0" smtClean="0"/>
                  <a:t>Unique</a:t>
                </a:r>
              </a:p>
              <a:p>
                <a:pPr algn="ctr"/>
                <a:r>
                  <a:rPr lang="en-GB" sz="1200" baseline="0" dirty="0" smtClean="0"/>
                  <a:t> </a:t>
                </a:r>
                <a:r>
                  <a:rPr lang="en-GB" sz="1200" baseline="0" dirty="0"/>
                  <a:t>File Format</a:t>
                </a:r>
              </a:p>
            </p:txBody>
          </p:sp>
          <p:sp>
            <p:nvSpPr>
              <p:cNvPr id="58" name="Oval 7"/>
              <p:cNvSpPr>
                <a:spLocks noChangeArrowheads="1"/>
              </p:cNvSpPr>
              <p:nvPr/>
            </p:nvSpPr>
            <p:spPr bwMode="auto">
              <a:xfrm>
                <a:off x="914400" y="3516239"/>
                <a:ext cx="892040" cy="892918"/>
              </a:xfrm>
              <a:prstGeom prst="ellipse">
                <a:avLst/>
              </a:prstGeom>
              <a:solidFill>
                <a:srgbClr val="89CC40">
                  <a:alpha val="50195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/>
                <a:r>
                  <a:rPr lang="en-GB" sz="1200" baseline="0" dirty="0"/>
                  <a:t>Time </a:t>
                </a:r>
                <a:r>
                  <a:rPr lang="en-GB" sz="1200" baseline="0" dirty="0" smtClean="0"/>
                  <a:t>Spent</a:t>
                </a:r>
              </a:p>
              <a:p>
                <a:pPr algn="ctr"/>
                <a:r>
                  <a:rPr lang="en-GB" sz="1200" baseline="0" dirty="0" smtClean="0"/>
                  <a:t>to Attribute</a:t>
                </a:r>
              </a:p>
              <a:p>
                <a:pPr algn="ctr"/>
                <a:r>
                  <a:rPr lang="en-GB" sz="1200" baseline="0" dirty="0" smtClean="0"/>
                  <a:t> </a:t>
                </a:r>
                <a:r>
                  <a:rPr lang="en-GB" sz="1200" baseline="0" dirty="0"/>
                  <a:t>Model</a:t>
                </a:r>
              </a:p>
            </p:txBody>
          </p:sp>
          <p:sp>
            <p:nvSpPr>
              <p:cNvPr id="59" name="Oval 7"/>
              <p:cNvSpPr>
                <a:spLocks noChangeArrowheads="1"/>
              </p:cNvSpPr>
              <p:nvPr/>
            </p:nvSpPr>
            <p:spPr bwMode="auto">
              <a:xfrm>
                <a:off x="2419718" y="3531718"/>
                <a:ext cx="892040" cy="892918"/>
              </a:xfrm>
              <a:prstGeom prst="ellipse">
                <a:avLst/>
              </a:prstGeom>
              <a:solidFill>
                <a:srgbClr val="89CC40">
                  <a:alpha val="50195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/>
                <a:r>
                  <a:rPr lang="en-GB" sz="1200" baseline="0" dirty="0"/>
                  <a:t>Slow and</a:t>
                </a:r>
                <a:r>
                  <a:rPr lang="en-GB" sz="1200" baseline="0" dirty="0" smtClean="0"/>
                  <a:t> </a:t>
                </a:r>
              </a:p>
              <a:p>
                <a:pPr algn="ctr"/>
                <a:r>
                  <a:rPr lang="en-GB" sz="1200" baseline="0" dirty="0" smtClean="0"/>
                  <a:t>Complex </a:t>
                </a:r>
              </a:p>
              <a:p>
                <a:pPr algn="ctr"/>
                <a:r>
                  <a:rPr lang="en-GB" sz="1200" baseline="0" dirty="0" smtClean="0"/>
                  <a:t>to </a:t>
                </a:r>
                <a:r>
                  <a:rPr lang="en-GB" sz="1200" baseline="0" dirty="0"/>
                  <a:t>Alter</a:t>
                </a:r>
              </a:p>
            </p:txBody>
          </p:sp>
        </p:grpSp>
      </p:grpSp>
      <p:sp>
        <p:nvSpPr>
          <p:cNvPr id="60" name="AutoShape 22"/>
          <p:cNvSpPr>
            <a:spLocks noChangeArrowheads="1"/>
          </p:cNvSpPr>
          <p:nvPr/>
        </p:nvSpPr>
        <p:spPr bwMode="auto">
          <a:xfrm>
            <a:off x="4114800" y="2133600"/>
            <a:ext cx="1052748" cy="524540"/>
          </a:xfrm>
          <a:prstGeom prst="roundRect">
            <a:avLst>
              <a:gd name="adj" fmla="val 16667"/>
            </a:avLst>
          </a:prstGeom>
          <a:solidFill>
            <a:srgbClr val="89CC40"/>
          </a:solidFill>
          <a:ln w="0">
            <a:noFill/>
            <a:round/>
            <a:headEnd/>
            <a:tailEnd/>
          </a:ln>
          <a:effectLst>
            <a:outerShdw blurRad="63500" dist="6350" dir="2700000" algn="ctr" rotWithShape="0">
              <a:srgbClr val="B3B3B3">
                <a:alpha val="88000"/>
              </a:srgbClr>
            </a:outerShdw>
          </a:effectLst>
        </p:spPr>
        <p:txBody>
          <a:bodyPr wrap="none" anchor="ctr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n-US" sz="1100" baseline="0" dirty="0" smtClean="0"/>
              <a:t>All </a:t>
            </a:r>
          </a:p>
          <a:p>
            <a:pPr algn="ctr">
              <a:defRPr/>
            </a:pPr>
            <a:r>
              <a:rPr lang="en-US" sz="1100" baseline="0" dirty="0" smtClean="0"/>
              <a:t>Consultants</a:t>
            </a:r>
            <a:endParaRPr lang="en-US" sz="1100" baseline="0" dirty="0"/>
          </a:p>
        </p:txBody>
      </p:sp>
      <p:sp>
        <p:nvSpPr>
          <p:cNvPr id="62" name="TextBox 61"/>
          <p:cNvSpPr txBox="1"/>
          <p:nvPr/>
        </p:nvSpPr>
        <p:spPr>
          <a:xfrm>
            <a:off x="2667000" y="6443246"/>
            <a:ext cx="3886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aseline="0" dirty="0" smtClean="0"/>
              <a:t>Optimal Building Design?</a:t>
            </a:r>
            <a:endParaRPr lang="en-US" sz="1600" baseline="0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864" grpId="0" animBg="1"/>
      <p:bldP spid="6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Oval 9"/>
          <p:cNvSpPr>
            <a:spLocks noChangeArrowheads="1"/>
          </p:cNvSpPr>
          <p:nvPr/>
        </p:nvSpPr>
        <p:spPr bwMode="auto">
          <a:xfrm>
            <a:off x="2568575" y="1952625"/>
            <a:ext cx="3917950" cy="3816350"/>
          </a:xfrm>
          <a:prstGeom prst="ellipse">
            <a:avLst/>
          </a:prstGeom>
          <a:solidFill>
            <a:srgbClr val="E1F2CE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292" name="Oval 6"/>
          <p:cNvSpPr>
            <a:spLocks noChangeArrowheads="1"/>
          </p:cNvSpPr>
          <p:nvPr/>
        </p:nvSpPr>
        <p:spPr bwMode="auto">
          <a:xfrm>
            <a:off x="2187575" y="4168775"/>
            <a:ext cx="1697038" cy="1698625"/>
          </a:xfrm>
          <a:prstGeom prst="ellipse">
            <a:avLst/>
          </a:prstGeom>
          <a:solidFill>
            <a:srgbClr val="ABDB77">
              <a:alpha val="50195"/>
            </a:srgbClr>
          </a:solidFill>
          <a:ln w="9525">
            <a:noFill/>
            <a:round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GB" sz="1400"/>
              <a:t>Embodied Carbon / Energy</a:t>
            </a:r>
          </a:p>
        </p:txBody>
      </p:sp>
      <p:sp>
        <p:nvSpPr>
          <p:cNvPr id="12293" name="Oval 7"/>
          <p:cNvSpPr>
            <a:spLocks noChangeArrowheads="1"/>
          </p:cNvSpPr>
          <p:nvPr/>
        </p:nvSpPr>
        <p:spPr bwMode="auto">
          <a:xfrm>
            <a:off x="3638550" y="1273175"/>
            <a:ext cx="1697038" cy="1698625"/>
          </a:xfrm>
          <a:prstGeom prst="ellipse">
            <a:avLst/>
          </a:prstGeom>
          <a:solidFill>
            <a:srgbClr val="89CC40">
              <a:alpha val="50195"/>
            </a:srgbClr>
          </a:solidFill>
          <a:ln w="9525">
            <a:noFill/>
            <a:round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GB" sz="1400"/>
              <a:t>Cost </a:t>
            </a:r>
          </a:p>
          <a:p>
            <a:pPr algn="ctr"/>
            <a:r>
              <a:rPr lang="en-GB" sz="1100"/>
              <a:t>(Capital + Lifecycle)</a:t>
            </a:r>
          </a:p>
        </p:txBody>
      </p:sp>
      <p:sp>
        <p:nvSpPr>
          <p:cNvPr id="12294" name="Oval 8"/>
          <p:cNvSpPr>
            <a:spLocks noChangeArrowheads="1"/>
          </p:cNvSpPr>
          <p:nvPr/>
        </p:nvSpPr>
        <p:spPr bwMode="auto">
          <a:xfrm>
            <a:off x="5159375" y="4092575"/>
            <a:ext cx="1698625" cy="1698625"/>
          </a:xfrm>
          <a:prstGeom prst="ellipse">
            <a:avLst/>
          </a:prstGeom>
          <a:solidFill>
            <a:srgbClr val="89CC40">
              <a:alpha val="49803"/>
            </a:srgbClr>
          </a:solidFill>
          <a:ln w="9525">
            <a:noFill/>
            <a:round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GB" sz="1400"/>
              <a:t>Operational Carbon / Energy</a:t>
            </a:r>
          </a:p>
        </p:txBody>
      </p:sp>
      <p:sp>
        <p:nvSpPr>
          <p:cNvPr id="33797" name="Text Placeholder 5"/>
          <p:cNvSpPr txBox="1">
            <a:spLocks/>
          </p:cNvSpPr>
          <p:nvPr/>
        </p:nvSpPr>
        <p:spPr bwMode="auto">
          <a:xfrm>
            <a:off x="4800600" y="209550"/>
            <a:ext cx="41910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 algn="r" eaLnBrk="0" hangingPunct="0">
              <a:spcBef>
                <a:spcPct val="20000"/>
              </a:spcBef>
            </a:pPr>
            <a:r>
              <a:rPr lang="en-US" sz="2000" baseline="0">
                <a:solidFill>
                  <a:srgbClr val="78A72A"/>
                </a:solidFill>
              </a:rPr>
              <a:t>A new generation of analysis tool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1.85185E-6 L -1.11111E-6 0.14444 " pathEditMode="relative" ptsTypes="AA">
                                      <p:cBhvr>
                                        <p:cTn id="6" dur="2000" fill="hold"/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1.85185E-6 L 0.09062 -0.12384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00" y="-620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2.96296E-6 L -0.08455 -0.1127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22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00" y="-560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0" grpId="0" animBg="1"/>
      <p:bldP spid="12292" grpId="0" animBg="1"/>
      <p:bldP spid="12293" grpId="0" animBg="1"/>
      <p:bldP spid="1229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ounded Rectangle 18"/>
          <p:cNvSpPr/>
          <p:nvPr/>
        </p:nvSpPr>
        <p:spPr bwMode="auto">
          <a:xfrm>
            <a:off x="990600" y="1143000"/>
            <a:ext cx="7239000" cy="5181600"/>
          </a:xfrm>
          <a:prstGeom prst="roundRect">
            <a:avLst/>
          </a:prstGeom>
          <a:solidFill>
            <a:srgbClr val="E1F2CE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sp>
        <p:nvSpPr>
          <p:cNvPr id="37889" name="Text Placeholder 5"/>
          <p:cNvSpPr txBox="1">
            <a:spLocks/>
          </p:cNvSpPr>
          <p:nvPr/>
        </p:nvSpPr>
        <p:spPr bwMode="auto">
          <a:xfrm>
            <a:off x="4038600" y="209550"/>
            <a:ext cx="49530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 algn="r" eaLnBrk="0" hangingPunct="0">
              <a:spcBef>
                <a:spcPct val="20000"/>
              </a:spcBef>
            </a:pPr>
            <a:r>
              <a:rPr lang="en-US" sz="2000" baseline="0">
                <a:solidFill>
                  <a:srgbClr val="78A72A"/>
                </a:solidFill>
              </a:rPr>
              <a:t>Built for collaboration</a:t>
            </a:r>
            <a:endParaRPr lang="en-US" sz="2000" baseline="0">
              <a:solidFill>
                <a:schemeClr val="bg1"/>
              </a:solidFill>
            </a:endParaRPr>
          </a:p>
        </p:txBody>
      </p:sp>
      <p:sp>
        <p:nvSpPr>
          <p:cNvPr id="12" name="Oval 6"/>
          <p:cNvSpPr>
            <a:spLocks noChangeArrowheads="1"/>
          </p:cNvSpPr>
          <p:nvPr/>
        </p:nvSpPr>
        <p:spPr bwMode="auto">
          <a:xfrm>
            <a:off x="2286000" y="4267200"/>
            <a:ext cx="1697038" cy="1698625"/>
          </a:xfrm>
          <a:prstGeom prst="ellipse">
            <a:avLst/>
          </a:prstGeom>
          <a:solidFill>
            <a:srgbClr val="89CC40">
              <a:alpha val="50195"/>
            </a:srgbClr>
          </a:solidFill>
          <a:ln w="9525">
            <a:noFill/>
            <a:round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GB" sz="1400" baseline="0" dirty="0" smtClean="0"/>
              <a:t>Architect</a:t>
            </a:r>
            <a:endParaRPr lang="en-GB" sz="1400" baseline="0" dirty="0"/>
          </a:p>
        </p:txBody>
      </p:sp>
      <p:sp>
        <p:nvSpPr>
          <p:cNvPr id="13" name="Oval 7"/>
          <p:cNvSpPr>
            <a:spLocks noChangeArrowheads="1"/>
          </p:cNvSpPr>
          <p:nvPr/>
        </p:nvSpPr>
        <p:spPr bwMode="auto">
          <a:xfrm>
            <a:off x="3789362" y="1371600"/>
            <a:ext cx="1697038" cy="1698625"/>
          </a:xfrm>
          <a:prstGeom prst="ellipse">
            <a:avLst/>
          </a:prstGeom>
          <a:solidFill>
            <a:srgbClr val="89CC40">
              <a:alpha val="50195"/>
            </a:srgbClr>
          </a:solidFill>
          <a:ln w="9525">
            <a:noFill/>
            <a:round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GB" sz="1400" baseline="0" dirty="0" smtClean="0"/>
              <a:t>QS / Cost Consultant</a:t>
            </a:r>
            <a:endParaRPr lang="en-GB" sz="1400" baseline="0" dirty="0"/>
          </a:p>
        </p:txBody>
      </p:sp>
      <p:sp>
        <p:nvSpPr>
          <p:cNvPr id="14" name="Oval 8"/>
          <p:cNvSpPr>
            <a:spLocks noChangeArrowheads="1"/>
          </p:cNvSpPr>
          <p:nvPr/>
        </p:nvSpPr>
        <p:spPr bwMode="auto">
          <a:xfrm>
            <a:off x="5257800" y="4267200"/>
            <a:ext cx="1698625" cy="1698625"/>
          </a:xfrm>
          <a:prstGeom prst="ellipse">
            <a:avLst/>
          </a:prstGeom>
          <a:solidFill>
            <a:srgbClr val="89CC40">
              <a:alpha val="49803"/>
            </a:srgbClr>
          </a:solidFill>
          <a:ln w="9525">
            <a:noFill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GB" sz="1400" baseline="0" dirty="0" smtClean="0"/>
              <a:t>Environmental</a:t>
            </a:r>
          </a:p>
          <a:p>
            <a:pPr algn="ctr"/>
            <a:r>
              <a:rPr lang="en-GB" sz="1400" baseline="0" dirty="0" smtClean="0"/>
              <a:t>Engineer</a:t>
            </a:r>
          </a:p>
          <a:p>
            <a:pPr algn="ctr"/>
            <a:r>
              <a:rPr lang="en-GB" sz="1400" baseline="0" dirty="0" smtClean="0"/>
              <a:t>(MEP)</a:t>
            </a:r>
            <a:endParaRPr lang="en-GB" sz="1400" baseline="0" dirty="0"/>
          </a:p>
        </p:txBody>
      </p:sp>
      <p:sp>
        <p:nvSpPr>
          <p:cNvPr id="15" name="Oval 7"/>
          <p:cNvSpPr>
            <a:spLocks noChangeArrowheads="1"/>
          </p:cNvSpPr>
          <p:nvPr/>
        </p:nvSpPr>
        <p:spPr bwMode="auto">
          <a:xfrm>
            <a:off x="360362" y="1371600"/>
            <a:ext cx="1697038" cy="1698625"/>
          </a:xfrm>
          <a:prstGeom prst="ellipse">
            <a:avLst/>
          </a:prstGeom>
          <a:solidFill>
            <a:srgbClr val="89CC40">
              <a:alpha val="50195"/>
            </a:srgbClr>
          </a:solidFill>
          <a:ln w="9525">
            <a:noFill/>
            <a:round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GB" sz="1400" baseline="0" dirty="0" smtClean="0"/>
              <a:t>Client / Developer</a:t>
            </a:r>
            <a:endParaRPr lang="en-GB" sz="1400" baseline="0" dirty="0"/>
          </a:p>
        </p:txBody>
      </p:sp>
      <p:sp>
        <p:nvSpPr>
          <p:cNvPr id="16" name="Oval 7"/>
          <p:cNvSpPr>
            <a:spLocks noChangeArrowheads="1"/>
          </p:cNvSpPr>
          <p:nvPr/>
        </p:nvSpPr>
        <p:spPr bwMode="auto">
          <a:xfrm>
            <a:off x="360362" y="4267200"/>
            <a:ext cx="1697038" cy="1698625"/>
          </a:xfrm>
          <a:prstGeom prst="ellipse">
            <a:avLst/>
          </a:prstGeom>
          <a:solidFill>
            <a:srgbClr val="89CC40">
              <a:alpha val="50195"/>
            </a:srgbClr>
          </a:solidFill>
          <a:ln w="9525">
            <a:noFill/>
            <a:round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GB" sz="1400" baseline="0" dirty="0" smtClean="0"/>
              <a:t>Structural Engineer</a:t>
            </a:r>
            <a:endParaRPr lang="en-GB" sz="1400" baseline="0" dirty="0"/>
          </a:p>
        </p:txBody>
      </p:sp>
      <p:sp>
        <p:nvSpPr>
          <p:cNvPr id="17" name="Oval 7"/>
          <p:cNvSpPr>
            <a:spLocks noChangeArrowheads="1"/>
          </p:cNvSpPr>
          <p:nvPr/>
        </p:nvSpPr>
        <p:spPr bwMode="auto">
          <a:xfrm>
            <a:off x="7142162" y="4267200"/>
            <a:ext cx="1697038" cy="1698625"/>
          </a:xfrm>
          <a:prstGeom prst="ellipse">
            <a:avLst/>
          </a:prstGeom>
          <a:solidFill>
            <a:srgbClr val="89CC40">
              <a:alpha val="50195"/>
            </a:srgbClr>
          </a:solidFill>
          <a:ln w="9525">
            <a:noFill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GB" sz="1400" baseline="0" dirty="0" smtClean="0"/>
              <a:t>Suppliers /</a:t>
            </a:r>
          </a:p>
          <a:p>
            <a:pPr algn="ctr"/>
            <a:r>
              <a:rPr lang="en-GB" sz="1400" baseline="0" dirty="0" smtClean="0"/>
              <a:t> Manufacturers</a:t>
            </a:r>
            <a:endParaRPr lang="en-GB" sz="1400" baseline="0" dirty="0"/>
          </a:p>
        </p:txBody>
      </p:sp>
      <p:sp>
        <p:nvSpPr>
          <p:cNvPr id="18" name="Oval 7"/>
          <p:cNvSpPr>
            <a:spLocks noChangeArrowheads="1"/>
          </p:cNvSpPr>
          <p:nvPr/>
        </p:nvSpPr>
        <p:spPr bwMode="auto">
          <a:xfrm>
            <a:off x="7142162" y="1371600"/>
            <a:ext cx="1697038" cy="1698625"/>
          </a:xfrm>
          <a:prstGeom prst="ellipse">
            <a:avLst/>
          </a:prstGeom>
          <a:solidFill>
            <a:srgbClr val="89CC40">
              <a:alpha val="50195"/>
            </a:srgbClr>
          </a:solidFill>
          <a:ln w="9525">
            <a:noFill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GB" sz="1400" baseline="0" dirty="0" smtClean="0"/>
              <a:t>Specialist</a:t>
            </a:r>
          </a:p>
          <a:p>
            <a:pPr algn="ctr"/>
            <a:r>
              <a:rPr lang="en-GB" sz="1400" baseline="0" dirty="0" smtClean="0"/>
              <a:t> Consultants</a:t>
            </a:r>
            <a:endParaRPr lang="en-GB" sz="1400" baseline="0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1.85185E-6 L -1.11111E-6 0.14444 " pathEditMode="relative" ptsTypes="AA"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1.85185E-6 L 0.09062 -0.12384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" y="-62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2.96296E-6 L -0.08455 -0.1127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" y="-56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1.94444E-6 -2.59259E-6 L 0.09288 -2.59259E-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" y="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4.72222E-6 3.7037E-7 L -0.09167 3.7037E-7 " pathEditMode="relative" ptsTypes="AA">
                                      <p:cBhvr>
                                        <p:cTn id="1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4.72222E-6 3.7037E-7 L -0.09167 3.7037E-7 " pathEditMode="relative" ptsTypes="AA">
                                      <p:cBhvr>
                                        <p:cTn id="1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accel="50000" decel="5000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5.27778E-6 3.7037E-7 L 0.09166 3.7037E-7 " pathEditMode="relative" ptsTypes="AA">
                                      <p:cBhvr>
                                        <p:cTn id="1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48"/>
          <p:cNvGrpSpPr>
            <a:grpSpLocks/>
          </p:cNvGrpSpPr>
          <p:nvPr/>
        </p:nvGrpSpPr>
        <p:grpSpPr bwMode="auto">
          <a:xfrm>
            <a:off x="225425" y="6475413"/>
            <a:ext cx="8769350" cy="77787"/>
            <a:chOff x="226218" y="6092824"/>
            <a:chExt cx="8767764" cy="232570"/>
          </a:xfrm>
        </p:grpSpPr>
        <p:cxnSp>
          <p:nvCxnSpPr>
            <p:cNvPr id="39975" name="Straight Connector 13"/>
            <p:cNvCxnSpPr>
              <a:cxnSpLocks noChangeShapeType="1"/>
            </p:cNvCxnSpPr>
            <p:nvPr/>
          </p:nvCxnSpPr>
          <p:spPr bwMode="auto">
            <a:xfrm rot="5400000" flipH="1" flipV="1">
              <a:off x="8878888" y="6210300"/>
              <a:ext cx="228600" cy="15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39976" name="Straight Connector 15"/>
            <p:cNvCxnSpPr>
              <a:cxnSpLocks noChangeShapeType="1"/>
            </p:cNvCxnSpPr>
            <p:nvPr/>
          </p:nvCxnSpPr>
          <p:spPr bwMode="auto">
            <a:xfrm rot="5400000" flipH="1" flipV="1">
              <a:off x="8497094" y="6209506"/>
              <a:ext cx="228600" cy="15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39977" name="Straight Connector 17"/>
            <p:cNvCxnSpPr>
              <a:cxnSpLocks noChangeShapeType="1"/>
            </p:cNvCxnSpPr>
            <p:nvPr/>
          </p:nvCxnSpPr>
          <p:spPr bwMode="auto">
            <a:xfrm rot="5400000" flipH="1" flipV="1">
              <a:off x="8115300" y="6208712"/>
              <a:ext cx="228600" cy="15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39978" name="Straight Connector 21"/>
            <p:cNvCxnSpPr>
              <a:cxnSpLocks noChangeShapeType="1"/>
            </p:cNvCxnSpPr>
            <p:nvPr/>
          </p:nvCxnSpPr>
          <p:spPr bwMode="auto">
            <a:xfrm rot="5400000" flipH="1" flipV="1">
              <a:off x="7734300" y="6208712"/>
              <a:ext cx="228600" cy="15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39979" name="Straight Connector 22"/>
            <p:cNvCxnSpPr>
              <a:cxnSpLocks noChangeShapeType="1"/>
            </p:cNvCxnSpPr>
            <p:nvPr/>
          </p:nvCxnSpPr>
          <p:spPr bwMode="auto">
            <a:xfrm rot="5400000" flipH="1" flipV="1">
              <a:off x="7352506" y="6207918"/>
              <a:ext cx="228600" cy="15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39980" name="Straight Connector 24"/>
            <p:cNvCxnSpPr>
              <a:cxnSpLocks noChangeShapeType="1"/>
            </p:cNvCxnSpPr>
            <p:nvPr/>
          </p:nvCxnSpPr>
          <p:spPr bwMode="auto">
            <a:xfrm rot="5400000" flipH="1" flipV="1">
              <a:off x="6972300" y="6208712"/>
              <a:ext cx="228600" cy="15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39981" name="Straight Connector 25"/>
            <p:cNvCxnSpPr>
              <a:cxnSpLocks noChangeShapeType="1"/>
            </p:cNvCxnSpPr>
            <p:nvPr/>
          </p:nvCxnSpPr>
          <p:spPr bwMode="auto">
            <a:xfrm rot="5400000" flipH="1" flipV="1">
              <a:off x="6590506" y="6207918"/>
              <a:ext cx="228600" cy="15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39982" name="Straight Connector 26"/>
            <p:cNvCxnSpPr>
              <a:cxnSpLocks noChangeShapeType="1"/>
            </p:cNvCxnSpPr>
            <p:nvPr/>
          </p:nvCxnSpPr>
          <p:spPr bwMode="auto">
            <a:xfrm rot="5400000" flipH="1" flipV="1">
              <a:off x="6209506" y="6207918"/>
              <a:ext cx="228600" cy="15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39983" name="Straight Connector 27"/>
            <p:cNvCxnSpPr>
              <a:cxnSpLocks noChangeShapeType="1"/>
            </p:cNvCxnSpPr>
            <p:nvPr/>
          </p:nvCxnSpPr>
          <p:spPr bwMode="auto">
            <a:xfrm rot="5400000" flipH="1" flipV="1">
              <a:off x="5827712" y="6207124"/>
              <a:ext cx="228600" cy="15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39984" name="Straight Connector 29"/>
            <p:cNvCxnSpPr>
              <a:cxnSpLocks noChangeShapeType="1"/>
            </p:cNvCxnSpPr>
            <p:nvPr/>
          </p:nvCxnSpPr>
          <p:spPr bwMode="auto">
            <a:xfrm rot="5400000" flipH="1" flipV="1">
              <a:off x="5448300" y="6208712"/>
              <a:ext cx="228600" cy="15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39985" name="Straight Connector 30"/>
            <p:cNvCxnSpPr>
              <a:cxnSpLocks noChangeShapeType="1"/>
            </p:cNvCxnSpPr>
            <p:nvPr/>
          </p:nvCxnSpPr>
          <p:spPr bwMode="auto">
            <a:xfrm rot="5400000" flipH="1" flipV="1">
              <a:off x="5066506" y="6207918"/>
              <a:ext cx="228600" cy="15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39986" name="Straight Connector 31"/>
            <p:cNvCxnSpPr>
              <a:cxnSpLocks noChangeShapeType="1"/>
            </p:cNvCxnSpPr>
            <p:nvPr/>
          </p:nvCxnSpPr>
          <p:spPr bwMode="auto">
            <a:xfrm rot="5400000" flipH="1" flipV="1">
              <a:off x="4685506" y="6207918"/>
              <a:ext cx="228600" cy="15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39987" name="Straight Connector 32"/>
            <p:cNvCxnSpPr>
              <a:cxnSpLocks noChangeShapeType="1"/>
            </p:cNvCxnSpPr>
            <p:nvPr/>
          </p:nvCxnSpPr>
          <p:spPr bwMode="auto">
            <a:xfrm rot="5400000" flipH="1" flipV="1">
              <a:off x="4303712" y="6207124"/>
              <a:ext cx="228600" cy="15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39988" name="Straight Connector 33"/>
            <p:cNvCxnSpPr>
              <a:cxnSpLocks noChangeShapeType="1"/>
            </p:cNvCxnSpPr>
            <p:nvPr/>
          </p:nvCxnSpPr>
          <p:spPr bwMode="auto">
            <a:xfrm rot="5400000" flipH="1" flipV="1">
              <a:off x="3923506" y="6207918"/>
              <a:ext cx="228600" cy="15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39989" name="Straight Connector 34"/>
            <p:cNvCxnSpPr>
              <a:cxnSpLocks noChangeShapeType="1"/>
            </p:cNvCxnSpPr>
            <p:nvPr/>
          </p:nvCxnSpPr>
          <p:spPr bwMode="auto">
            <a:xfrm rot="5400000" flipH="1" flipV="1">
              <a:off x="3541712" y="6207124"/>
              <a:ext cx="228600" cy="15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39990" name="Straight Connector 35"/>
            <p:cNvCxnSpPr>
              <a:cxnSpLocks noChangeShapeType="1"/>
            </p:cNvCxnSpPr>
            <p:nvPr/>
          </p:nvCxnSpPr>
          <p:spPr bwMode="auto">
            <a:xfrm rot="5400000" flipH="1" flipV="1">
              <a:off x="3160712" y="6207124"/>
              <a:ext cx="228600" cy="15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39991" name="Straight Connector 36"/>
            <p:cNvCxnSpPr>
              <a:cxnSpLocks noChangeShapeType="1"/>
            </p:cNvCxnSpPr>
            <p:nvPr/>
          </p:nvCxnSpPr>
          <p:spPr bwMode="auto">
            <a:xfrm rot="5400000" flipH="1" flipV="1">
              <a:off x="2778918" y="6206330"/>
              <a:ext cx="228600" cy="15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39992" name="Straight Connector 38"/>
            <p:cNvCxnSpPr>
              <a:cxnSpLocks noChangeShapeType="1"/>
            </p:cNvCxnSpPr>
            <p:nvPr/>
          </p:nvCxnSpPr>
          <p:spPr bwMode="auto">
            <a:xfrm rot="5400000" flipH="1" flipV="1">
              <a:off x="2400300" y="6208712"/>
              <a:ext cx="228600" cy="15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39993" name="Straight Connector 39"/>
            <p:cNvCxnSpPr>
              <a:cxnSpLocks noChangeShapeType="1"/>
            </p:cNvCxnSpPr>
            <p:nvPr/>
          </p:nvCxnSpPr>
          <p:spPr bwMode="auto">
            <a:xfrm rot="5400000" flipH="1" flipV="1">
              <a:off x="2018506" y="6207918"/>
              <a:ext cx="228600" cy="15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39994" name="Straight Connector 40"/>
            <p:cNvCxnSpPr>
              <a:cxnSpLocks noChangeShapeType="1"/>
            </p:cNvCxnSpPr>
            <p:nvPr/>
          </p:nvCxnSpPr>
          <p:spPr bwMode="auto">
            <a:xfrm rot="5400000" flipH="1" flipV="1">
              <a:off x="1637506" y="6207918"/>
              <a:ext cx="228600" cy="15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39995" name="Straight Connector 41"/>
            <p:cNvCxnSpPr>
              <a:cxnSpLocks noChangeShapeType="1"/>
            </p:cNvCxnSpPr>
            <p:nvPr/>
          </p:nvCxnSpPr>
          <p:spPr bwMode="auto">
            <a:xfrm rot="5400000" flipH="1" flipV="1">
              <a:off x="1255712" y="6207124"/>
              <a:ext cx="228600" cy="15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39996" name="Straight Connector 42"/>
            <p:cNvCxnSpPr>
              <a:cxnSpLocks noChangeShapeType="1"/>
            </p:cNvCxnSpPr>
            <p:nvPr/>
          </p:nvCxnSpPr>
          <p:spPr bwMode="auto">
            <a:xfrm rot="5400000" flipH="1" flipV="1">
              <a:off x="875506" y="6207918"/>
              <a:ext cx="228600" cy="15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39997" name="Straight Connector 43"/>
            <p:cNvCxnSpPr>
              <a:cxnSpLocks noChangeShapeType="1"/>
            </p:cNvCxnSpPr>
            <p:nvPr/>
          </p:nvCxnSpPr>
          <p:spPr bwMode="auto">
            <a:xfrm rot="5400000" flipH="1" flipV="1">
              <a:off x="493712" y="6207124"/>
              <a:ext cx="228600" cy="15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39998" name="Straight Connector 44"/>
            <p:cNvCxnSpPr>
              <a:cxnSpLocks noChangeShapeType="1"/>
            </p:cNvCxnSpPr>
            <p:nvPr/>
          </p:nvCxnSpPr>
          <p:spPr bwMode="auto">
            <a:xfrm rot="5400000" flipH="1" flipV="1">
              <a:off x="112712" y="6207124"/>
              <a:ext cx="228600" cy="15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</p:grpSp>
      <p:cxnSp>
        <p:nvCxnSpPr>
          <p:cNvPr id="39952" name="Straight Connector 47"/>
          <p:cNvCxnSpPr>
            <a:cxnSpLocks noChangeShapeType="1"/>
          </p:cNvCxnSpPr>
          <p:nvPr/>
        </p:nvCxnSpPr>
        <p:spPr bwMode="auto">
          <a:xfrm rot="10800000">
            <a:off x="228600" y="6473825"/>
            <a:ext cx="8763000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sp>
        <p:nvSpPr>
          <p:cNvPr id="39953" name="TextBox 149"/>
          <p:cNvSpPr txBox="1">
            <a:spLocks noChangeArrowheads="1"/>
          </p:cNvSpPr>
          <p:nvPr/>
        </p:nvSpPr>
        <p:spPr bwMode="auto">
          <a:xfrm>
            <a:off x="8382000" y="6519863"/>
            <a:ext cx="762000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600"/>
              <a:t>Time</a:t>
            </a:r>
          </a:p>
        </p:txBody>
      </p:sp>
      <p:sp>
        <p:nvSpPr>
          <p:cNvPr id="39968" name="Text Placeholder 5"/>
          <p:cNvSpPr txBox="1">
            <a:spLocks/>
          </p:cNvSpPr>
          <p:nvPr/>
        </p:nvSpPr>
        <p:spPr bwMode="auto">
          <a:xfrm>
            <a:off x="2895600" y="228600"/>
            <a:ext cx="6019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 algn="r" eaLnBrk="0" hangingPunct="0">
              <a:spcBef>
                <a:spcPct val="20000"/>
              </a:spcBef>
            </a:pPr>
            <a:r>
              <a:rPr lang="en-US" sz="2000" baseline="0" dirty="0" smtClean="0">
                <a:solidFill>
                  <a:srgbClr val="78A72A"/>
                </a:solidFill>
              </a:rPr>
              <a:t>Enabling </a:t>
            </a:r>
            <a:r>
              <a:rPr lang="en-US" sz="2000" baseline="0" dirty="0" err="1" smtClean="0">
                <a:solidFill>
                  <a:srgbClr val="78A72A"/>
                </a:solidFill>
              </a:rPr>
              <a:t>optioneering</a:t>
            </a:r>
            <a:r>
              <a:rPr lang="en-US" sz="2000" baseline="0" dirty="0" smtClean="0">
                <a:solidFill>
                  <a:srgbClr val="78A72A"/>
                </a:solidFill>
              </a:rPr>
              <a:t> &amp; </a:t>
            </a:r>
            <a:r>
              <a:rPr lang="en-US" sz="2000" baseline="0" dirty="0" err="1" smtClean="0">
                <a:solidFill>
                  <a:srgbClr val="78A72A"/>
                </a:solidFill>
              </a:rPr>
              <a:t>optimisation</a:t>
            </a:r>
            <a:endParaRPr lang="en-US" sz="2000" baseline="0" dirty="0">
              <a:solidFill>
                <a:srgbClr val="78A72A"/>
              </a:solidFill>
            </a:endParaRPr>
          </a:p>
        </p:txBody>
      </p:sp>
      <p:grpSp>
        <p:nvGrpSpPr>
          <p:cNvPr id="3" name="Group 63"/>
          <p:cNvGrpSpPr>
            <a:grpSpLocks/>
          </p:cNvGrpSpPr>
          <p:nvPr/>
        </p:nvGrpSpPr>
        <p:grpSpPr bwMode="auto">
          <a:xfrm>
            <a:off x="381000" y="1828800"/>
            <a:ext cx="1295400" cy="450850"/>
            <a:chOff x="1295400" y="2292626"/>
            <a:chExt cx="1295400" cy="450574"/>
          </a:xfrm>
        </p:grpSpPr>
        <p:sp>
          <p:nvSpPr>
            <p:cNvPr id="31" name="Rounded Rectangle 64"/>
            <p:cNvSpPr>
              <a:spLocks noChangeArrowheads="1"/>
            </p:cNvSpPr>
            <p:nvPr/>
          </p:nvSpPr>
          <p:spPr bwMode="auto">
            <a:xfrm>
              <a:off x="1295400" y="2292626"/>
              <a:ext cx="1295400" cy="450574"/>
            </a:xfrm>
            <a:prstGeom prst="roundRect">
              <a:avLst>
                <a:gd name="adj" fmla="val 16667"/>
              </a:avLst>
            </a:prstGeom>
            <a:solidFill>
              <a:srgbClr val="6BA42C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eaLnBrk="0" hangingPunct="0"/>
              <a:endParaRPr lang="en-US" baseline="0"/>
            </a:p>
          </p:txBody>
        </p:sp>
        <p:sp>
          <p:nvSpPr>
            <p:cNvPr id="32" name="TextBox 65"/>
            <p:cNvSpPr txBox="1">
              <a:spLocks noChangeArrowheads="1"/>
            </p:cNvSpPr>
            <p:nvPr/>
          </p:nvSpPr>
          <p:spPr bwMode="auto">
            <a:xfrm>
              <a:off x="1295400" y="2329116"/>
              <a:ext cx="1295400" cy="2601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600" dirty="0" smtClean="0"/>
                <a:t>Design</a:t>
              </a:r>
              <a:endParaRPr lang="en-US" sz="1600" dirty="0"/>
            </a:p>
          </p:txBody>
        </p:sp>
      </p:grpSp>
      <p:grpSp>
        <p:nvGrpSpPr>
          <p:cNvPr id="4" name="Group 67"/>
          <p:cNvGrpSpPr>
            <a:grpSpLocks/>
          </p:cNvGrpSpPr>
          <p:nvPr/>
        </p:nvGrpSpPr>
        <p:grpSpPr bwMode="auto">
          <a:xfrm>
            <a:off x="1828800" y="2444750"/>
            <a:ext cx="1295400" cy="450850"/>
            <a:chOff x="1524000" y="2826026"/>
            <a:chExt cx="1295400" cy="450574"/>
          </a:xfrm>
        </p:grpSpPr>
        <p:sp>
          <p:nvSpPr>
            <p:cNvPr id="34" name="Rounded Rectangle 68"/>
            <p:cNvSpPr>
              <a:spLocks noChangeArrowheads="1"/>
            </p:cNvSpPr>
            <p:nvPr/>
          </p:nvSpPr>
          <p:spPr bwMode="auto">
            <a:xfrm>
              <a:off x="1524000" y="2826026"/>
              <a:ext cx="1295400" cy="450574"/>
            </a:xfrm>
            <a:prstGeom prst="roundRect">
              <a:avLst>
                <a:gd name="adj" fmla="val 16667"/>
              </a:avLst>
            </a:prstGeom>
            <a:solidFill>
              <a:srgbClr val="6BA42C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eaLnBrk="0" hangingPunct="0"/>
              <a:endParaRPr lang="en-US" baseline="0"/>
            </a:p>
          </p:txBody>
        </p:sp>
        <p:sp>
          <p:nvSpPr>
            <p:cNvPr id="35" name="TextBox 69"/>
            <p:cNvSpPr txBox="1">
              <a:spLocks noChangeArrowheads="1"/>
            </p:cNvSpPr>
            <p:nvPr/>
          </p:nvSpPr>
          <p:spPr bwMode="auto">
            <a:xfrm>
              <a:off x="1524000" y="2862516"/>
              <a:ext cx="1295400" cy="2601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600" dirty="0" smtClean="0"/>
                <a:t>Energy Model</a:t>
              </a:r>
              <a:endParaRPr lang="en-US" sz="1600" dirty="0"/>
            </a:p>
          </p:txBody>
        </p:sp>
      </p:grpSp>
      <p:grpSp>
        <p:nvGrpSpPr>
          <p:cNvPr id="5" name="Group 67"/>
          <p:cNvGrpSpPr>
            <a:grpSpLocks/>
          </p:cNvGrpSpPr>
          <p:nvPr/>
        </p:nvGrpSpPr>
        <p:grpSpPr bwMode="auto">
          <a:xfrm>
            <a:off x="3276600" y="3124200"/>
            <a:ext cx="1295400" cy="450850"/>
            <a:chOff x="1524000" y="2826026"/>
            <a:chExt cx="1295400" cy="450574"/>
          </a:xfrm>
        </p:grpSpPr>
        <p:sp>
          <p:nvSpPr>
            <p:cNvPr id="37" name="Rounded Rectangle 68"/>
            <p:cNvSpPr>
              <a:spLocks noChangeArrowheads="1"/>
            </p:cNvSpPr>
            <p:nvPr/>
          </p:nvSpPr>
          <p:spPr bwMode="auto">
            <a:xfrm>
              <a:off x="1524000" y="2826026"/>
              <a:ext cx="1295400" cy="450574"/>
            </a:xfrm>
            <a:prstGeom prst="roundRect">
              <a:avLst>
                <a:gd name="adj" fmla="val 16667"/>
              </a:avLst>
            </a:prstGeom>
            <a:solidFill>
              <a:srgbClr val="6BA42C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eaLnBrk="0" hangingPunct="0"/>
              <a:endParaRPr lang="en-US" baseline="0"/>
            </a:p>
          </p:txBody>
        </p:sp>
        <p:sp>
          <p:nvSpPr>
            <p:cNvPr id="38" name="TextBox 69"/>
            <p:cNvSpPr txBox="1">
              <a:spLocks noChangeArrowheads="1"/>
            </p:cNvSpPr>
            <p:nvPr/>
          </p:nvSpPr>
          <p:spPr bwMode="auto">
            <a:xfrm>
              <a:off x="1524000" y="2862516"/>
              <a:ext cx="1295400" cy="2601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600" dirty="0" smtClean="0"/>
                <a:t>Carbon Analysis</a:t>
              </a:r>
              <a:endParaRPr lang="en-US" sz="1600" dirty="0"/>
            </a:p>
          </p:txBody>
        </p:sp>
      </p:grpSp>
      <p:grpSp>
        <p:nvGrpSpPr>
          <p:cNvPr id="6" name="Group 67"/>
          <p:cNvGrpSpPr>
            <a:grpSpLocks/>
          </p:cNvGrpSpPr>
          <p:nvPr/>
        </p:nvGrpSpPr>
        <p:grpSpPr bwMode="auto">
          <a:xfrm>
            <a:off x="4724400" y="3810000"/>
            <a:ext cx="1295400" cy="450850"/>
            <a:chOff x="1524000" y="2826026"/>
            <a:chExt cx="1295400" cy="450574"/>
          </a:xfrm>
        </p:grpSpPr>
        <p:sp>
          <p:nvSpPr>
            <p:cNvPr id="40" name="Rounded Rectangle 68"/>
            <p:cNvSpPr>
              <a:spLocks noChangeArrowheads="1"/>
            </p:cNvSpPr>
            <p:nvPr/>
          </p:nvSpPr>
          <p:spPr bwMode="auto">
            <a:xfrm>
              <a:off x="1524000" y="2826026"/>
              <a:ext cx="1295400" cy="450574"/>
            </a:xfrm>
            <a:prstGeom prst="roundRect">
              <a:avLst>
                <a:gd name="adj" fmla="val 16667"/>
              </a:avLst>
            </a:prstGeom>
            <a:solidFill>
              <a:srgbClr val="6BA42C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eaLnBrk="0" hangingPunct="0"/>
              <a:endParaRPr lang="en-US" baseline="0"/>
            </a:p>
          </p:txBody>
        </p:sp>
        <p:sp>
          <p:nvSpPr>
            <p:cNvPr id="41" name="TextBox 69"/>
            <p:cNvSpPr txBox="1">
              <a:spLocks noChangeArrowheads="1"/>
            </p:cNvSpPr>
            <p:nvPr/>
          </p:nvSpPr>
          <p:spPr bwMode="auto">
            <a:xfrm>
              <a:off x="1524000" y="2862516"/>
              <a:ext cx="1295400" cy="2601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600" dirty="0" smtClean="0"/>
                <a:t>Cost Analysis</a:t>
              </a:r>
              <a:endParaRPr lang="en-US" sz="1600" dirty="0"/>
            </a:p>
          </p:txBody>
        </p:sp>
      </p:grpSp>
      <p:grpSp>
        <p:nvGrpSpPr>
          <p:cNvPr id="7" name="Group 67"/>
          <p:cNvGrpSpPr>
            <a:grpSpLocks/>
          </p:cNvGrpSpPr>
          <p:nvPr/>
        </p:nvGrpSpPr>
        <p:grpSpPr bwMode="auto">
          <a:xfrm>
            <a:off x="6172200" y="4495800"/>
            <a:ext cx="1295400" cy="450850"/>
            <a:chOff x="1524000" y="2826026"/>
            <a:chExt cx="1295400" cy="450574"/>
          </a:xfrm>
        </p:grpSpPr>
        <p:sp>
          <p:nvSpPr>
            <p:cNvPr id="43" name="Rounded Rectangle 68"/>
            <p:cNvSpPr>
              <a:spLocks noChangeArrowheads="1"/>
            </p:cNvSpPr>
            <p:nvPr/>
          </p:nvSpPr>
          <p:spPr bwMode="auto">
            <a:xfrm>
              <a:off x="1524000" y="2826026"/>
              <a:ext cx="1295400" cy="450574"/>
            </a:xfrm>
            <a:prstGeom prst="roundRect">
              <a:avLst>
                <a:gd name="adj" fmla="val 16667"/>
              </a:avLst>
            </a:prstGeom>
            <a:solidFill>
              <a:srgbClr val="6BA42C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eaLnBrk="0" hangingPunct="0"/>
              <a:endParaRPr lang="en-US" baseline="0"/>
            </a:p>
          </p:txBody>
        </p:sp>
        <p:sp>
          <p:nvSpPr>
            <p:cNvPr id="44" name="TextBox 69"/>
            <p:cNvSpPr txBox="1">
              <a:spLocks noChangeArrowheads="1"/>
            </p:cNvSpPr>
            <p:nvPr/>
          </p:nvSpPr>
          <p:spPr bwMode="auto">
            <a:xfrm>
              <a:off x="1524000" y="2862516"/>
              <a:ext cx="1295400" cy="2601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600" dirty="0" smtClean="0"/>
                <a:t>Lifecycle Costing</a:t>
              </a:r>
              <a:endParaRPr lang="en-US" sz="1600" dirty="0"/>
            </a:p>
          </p:txBody>
        </p:sp>
      </p:grpSp>
      <p:grpSp>
        <p:nvGrpSpPr>
          <p:cNvPr id="8" name="Group 67"/>
          <p:cNvGrpSpPr>
            <a:grpSpLocks/>
          </p:cNvGrpSpPr>
          <p:nvPr/>
        </p:nvGrpSpPr>
        <p:grpSpPr bwMode="auto">
          <a:xfrm>
            <a:off x="8077200" y="4419600"/>
            <a:ext cx="914400" cy="679450"/>
            <a:chOff x="1524000" y="2826026"/>
            <a:chExt cx="1295400" cy="450574"/>
          </a:xfrm>
        </p:grpSpPr>
        <p:sp>
          <p:nvSpPr>
            <p:cNvPr id="46" name="Rounded Rectangle 68"/>
            <p:cNvSpPr>
              <a:spLocks noChangeArrowheads="1"/>
            </p:cNvSpPr>
            <p:nvPr/>
          </p:nvSpPr>
          <p:spPr bwMode="auto">
            <a:xfrm>
              <a:off x="1524000" y="2826026"/>
              <a:ext cx="1295400" cy="450574"/>
            </a:xfrm>
            <a:prstGeom prst="roundRect">
              <a:avLst>
                <a:gd name="adj" fmla="val 16667"/>
              </a:avLst>
            </a:prstGeom>
            <a:solidFill>
              <a:srgbClr val="6BA42C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eaLnBrk="0" hangingPunct="0"/>
              <a:endParaRPr lang="en-US" baseline="0"/>
            </a:p>
          </p:txBody>
        </p:sp>
        <p:sp>
          <p:nvSpPr>
            <p:cNvPr id="47" name="TextBox 69"/>
            <p:cNvSpPr txBox="1">
              <a:spLocks noChangeArrowheads="1"/>
            </p:cNvSpPr>
            <p:nvPr/>
          </p:nvSpPr>
          <p:spPr bwMode="auto">
            <a:xfrm>
              <a:off x="1524000" y="2922878"/>
              <a:ext cx="1295400" cy="1700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600" dirty="0" smtClean="0"/>
                <a:t>Results</a:t>
              </a:r>
              <a:endParaRPr lang="en-US" sz="1600" dirty="0"/>
            </a:p>
          </p:txBody>
        </p:sp>
      </p:grpSp>
      <p:sp>
        <p:nvSpPr>
          <p:cNvPr id="48" name="Bent-Up Arrow 47"/>
          <p:cNvSpPr/>
          <p:nvPr/>
        </p:nvSpPr>
        <p:spPr bwMode="auto">
          <a:xfrm flipV="1">
            <a:off x="1752600" y="1981200"/>
            <a:ext cx="457200" cy="381000"/>
          </a:xfrm>
          <a:prstGeom prst="bentUp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sp>
        <p:nvSpPr>
          <p:cNvPr id="49" name="Bent-Up Arrow 48"/>
          <p:cNvSpPr/>
          <p:nvPr/>
        </p:nvSpPr>
        <p:spPr bwMode="auto">
          <a:xfrm flipV="1">
            <a:off x="3200400" y="2667000"/>
            <a:ext cx="457200" cy="381000"/>
          </a:xfrm>
          <a:prstGeom prst="bentUp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sp>
        <p:nvSpPr>
          <p:cNvPr id="50" name="Bent-Up Arrow 49"/>
          <p:cNvSpPr/>
          <p:nvPr/>
        </p:nvSpPr>
        <p:spPr bwMode="auto">
          <a:xfrm flipV="1">
            <a:off x="4648200" y="3352800"/>
            <a:ext cx="457200" cy="381000"/>
          </a:xfrm>
          <a:prstGeom prst="bentUp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sp>
        <p:nvSpPr>
          <p:cNvPr id="51" name="Bent-Up Arrow 50"/>
          <p:cNvSpPr/>
          <p:nvPr/>
        </p:nvSpPr>
        <p:spPr bwMode="auto">
          <a:xfrm flipV="1">
            <a:off x="6096000" y="4038600"/>
            <a:ext cx="457200" cy="381000"/>
          </a:xfrm>
          <a:prstGeom prst="bentUp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sp>
        <p:nvSpPr>
          <p:cNvPr id="52" name="Right Arrow 51"/>
          <p:cNvSpPr/>
          <p:nvPr/>
        </p:nvSpPr>
        <p:spPr bwMode="auto">
          <a:xfrm>
            <a:off x="7620000" y="4648200"/>
            <a:ext cx="381000" cy="228600"/>
          </a:xfrm>
          <a:prstGeom prst="right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cxnSp>
        <p:nvCxnSpPr>
          <p:cNvPr id="57" name="Straight Arrow Connector 56"/>
          <p:cNvCxnSpPr/>
          <p:nvPr/>
        </p:nvCxnSpPr>
        <p:spPr bwMode="auto">
          <a:xfrm rot="10800000">
            <a:off x="3810000" y="1219200"/>
            <a:ext cx="228600" cy="158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78A72A"/>
            </a:solidFill>
            <a:prstDash val="solid"/>
            <a:round/>
            <a:headEnd type="none" w="med" len="med"/>
            <a:tailEnd type="arrow" w="lg" len="lg"/>
          </a:ln>
          <a:effectLst/>
        </p:spPr>
      </p:cxnSp>
      <p:sp>
        <p:nvSpPr>
          <p:cNvPr id="65" name="Rounded Rectangle 64"/>
          <p:cNvSpPr/>
          <p:nvPr/>
        </p:nvSpPr>
        <p:spPr bwMode="auto">
          <a:xfrm>
            <a:off x="2895600" y="1219200"/>
            <a:ext cx="2133600" cy="4495800"/>
          </a:xfrm>
          <a:prstGeom prst="roundRect">
            <a:avLst/>
          </a:prstGeom>
          <a:noFill/>
          <a:ln w="50800" cap="flat" cmpd="sng" algn="ctr">
            <a:solidFill>
              <a:srgbClr val="78A72A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>
            <a:prstTxWarp prst="textNoShape">
              <a:avLst/>
            </a:prstTxWarp>
          </a:bodyPr>
          <a:lstStyle/>
          <a:p>
            <a:pPr eaLnBrk="0" hangingPunct="0">
              <a:defRPr/>
            </a:pPr>
            <a:endParaRPr lang="en-US" baseline="0">
              <a:solidFill>
                <a:schemeClr val="tx1"/>
              </a:solidFill>
            </a:endParaRPr>
          </a:p>
        </p:txBody>
      </p:sp>
      <p:cxnSp>
        <p:nvCxnSpPr>
          <p:cNvPr id="81" name="Straight Arrow Connector 80"/>
          <p:cNvCxnSpPr/>
          <p:nvPr/>
        </p:nvCxnSpPr>
        <p:spPr bwMode="auto">
          <a:xfrm rot="5400000">
            <a:off x="2629694" y="4228306"/>
            <a:ext cx="533400" cy="158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78A72A"/>
            </a:solidFill>
            <a:prstDash val="solid"/>
            <a:round/>
            <a:headEnd type="none" w="med" len="med"/>
            <a:tailEnd type="arrow" w="lg" len="lg"/>
          </a:ln>
          <a:effectLst/>
        </p:spPr>
      </p:cxnSp>
      <p:cxnSp>
        <p:nvCxnSpPr>
          <p:cNvPr id="83" name="Straight Arrow Connector 82"/>
          <p:cNvCxnSpPr/>
          <p:nvPr/>
        </p:nvCxnSpPr>
        <p:spPr bwMode="auto">
          <a:xfrm rot="5400000" flipH="1" flipV="1">
            <a:off x="4648994" y="2971006"/>
            <a:ext cx="762000" cy="158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78A72A"/>
            </a:solidFill>
            <a:prstDash val="solid"/>
            <a:round/>
            <a:headEnd type="none" w="med" len="med"/>
            <a:tailEnd type="arrow" w="lg" len="lg"/>
          </a:ln>
          <a:effectLst/>
        </p:spPr>
      </p:cxnSp>
      <p:cxnSp>
        <p:nvCxnSpPr>
          <p:cNvPr id="85" name="Straight Arrow Connector 84"/>
          <p:cNvCxnSpPr/>
          <p:nvPr/>
        </p:nvCxnSpPr>
        <p:spPr bwMode="auto">
          <a:xfrm>
            <a:off x="3810000" y="5715000"/>
            <a:ext cx="304800" cy="158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78A72A"/>
            </a:solidFill>
            <a:prstDash val="solid"/>
            <a:round/>
            <a:headEnd type="none" w="med" len="med"/>
            <a:tailEnd type="arrow" w="lg" len="lg"/>
          </a:ln>
          <a:effectLst/>
        </p:spPr>
      </p:cxnSp>
      <p:grpSp>
        <p:nvGrpSpPr>
          <p:cNvPr id="9" name="Group 94"/>
          <p:cNvGrpSpPr/>
          <p:nvPr/>
        </p:nvGrpSpPr>
        <p:grpSpPr>
          <a:xfrm>
            <a:off x="685800" y="4038600"/>
            <a:ext cx="8305800" cy="2209800"/>
            <a:chOff x="685800" y="4114800"/>
            <a:chExt cx="8305800" cy="2209800"/>
          </a:xfrm>
        </p:grpSpPr>
        <p:sp>
          <p:nvSpPr>
            <p:cNvPr id="76" name="TextBox 75"/>
            <p:cNvSpPr txBox="1"/>
            <p:nvPr/>
          </p:nvSpPr>
          <p:spPr>
            <a:xfrm>
              <a:off x="4191000" y="5763320"/>
              <a:ext cx="1295400" cy="2564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/>
                <a:t>Time / Cost</a:t>
              </a:r>
              <a:endParaRPr lang="en-US" sz="1600" dirty="0"/>
            </a:p>
          </p:txBody>
        </p:sp>
        <p:sp>
          <p:nvSpPr>
            <p:cNvPr id="77" name="TextBox 69"/>
            <p:cNvSpPr txBox="1">
              <a:spLocks noChangeArrowheads="1"/>
            </p:cNvSpPr>
            <p:nvPr/>
          </p:nvSpPr>
          <p:spPr bwMode="auto">
            <a:xfrm>
              <a:off x="8077200" y="4114800"/>
              <a:ext cx="914400" cy="2564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600" dirty="0" smtClean="0"/>
                <a:t>Re-Design</a:t>
              </a:r>
              <a:endParaRPr lang="en-US" sz="1600" dirty="0"/>
            </a:p>
          </p:txBody>
        </p:sp>
        <p:sp>
          <p:nvSpPr>
            <p:cNvPr id="94" name="Left Arrow 93"/>
            <p:cNvSpPr/>
            <p:nvPr/>
          </p:nvSpPr>
          <p:spPr bwMode="auto">
            <a:xfrm>
              <a:off x="685800" y="6019800"/>
              <a:ext cx="7772400" cy="304800"/>
            </a:xfrm>
            <a:prstGeom prst="leftArrow">
              <a:avLst/>
            </a:prstGeom>
            <a:solidFill>
              <a:srgbClr val="78A72A"/>
            </a:solidFill>
            <a:ln>
              <a:noFill/>
              <a:headEnd type="none" w="med" len="med"/>
              <a:tailEnd type="none" w="med" len="med"/>
            </a:ln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</a:endParaRPr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778E-17 2.96296E-6 L 0.3125 0.00046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0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11111E-6 L 0.15834 1.11111E-6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" y="0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083 4.07407E-6 L -0.15417 0.00046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" y="0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25 4.07407E-6 L -0.3125 0.00046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" y="0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  <p:bldP spid="48" grpId="1" animBg="1"/>
      <p:bldP spid="49" grpId="0" animBg="1"/>
      <p:bldP spid="49" grpId="1" animBg="1"/>
      <p:bldP spid="50" grpId="0" animBg="1"/>
      <p:bldP spid="50" grpId="1" animBg="1"/>
      <p:bldP spid="51" grpId="0" animBg="1"/>
      <p:bldP spid="51" grpId="1" animBg="1"/>
      <p:bldP spid="52" grpId="0" animBg="1"/>
      <p:bldP spid="52" grpId="1" animBg="1"/>
      <p:bldP spid="6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Picture 2" descr="use cases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58385" y="1600200"/>
            <a:ext cx="6124655" cy="4450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68" name="Text Placeholder 5"/>
          <p:cNvSpPr txBox="1">
            <a:spLocks/>
          </p:cNvSpPr>
          <p:nvPr/>
        </p:nvSpPr>
        <p:spPr bwMode="auto">
          <a:xfrm>
            <a:off x="2895600" y="209550"/>
            <a:ext cx="6019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 algn="r" eaLnBrk="0" hangingPunct="0">
              <a:spcBef>
                <a:spcPct val="20000"/>
              </a:spcBef>
            </a:pPr>
            <a:r>
              <a:rPr lang="en-US" sz="2000" baseline="0" dirty="0" smtClean="0">
                <a:solidFill>
                  <a:srgbClr val="78A72A"/>
                </a:solidFill>
              </a:rPr>
              <a:t>A wide range of users</a:t>
            </a:r>
            <a:endParaRPr lang="en-US" sz="2000" baseline="0" dirty="0">
              <a:solidFill>
                <a:srgbClr val="78A72A"/>
              </a:solidFill>
            </a:endParaRPr>
          </a:p>
        </p:txBody>
      </p:sp>
      <p:sp>
        <p:nvSpPr>
          <p:cNvPr id="65" name="Text Placeholder 5"/>
          <p:cNvSpPr txBox="1">
            <a:spLocks/>
          </p:cNvSpPr>
          <p:nvPr/>
        </p:nvSpPr>
        <p:spPr bwMode="auto">
          <a:xfrm>
            <a:off x="208280" y="1600200"/>
            <a:ext cx="8915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 eaLnBrk="0" hangingPunct="0">
              <a:spcBef>
                <a:spcPct val="20000"/>
              </a:spcBef>
            </a:pPr>
            <a:r>
              <a:rPr lang="en-US" sz="2000" baseline="0" dirty="0" smtClean="0">
                <a:solidFill>
                  <a:srgbClr val="78A72A"/>
                </a:solidFill>
              </a:rPr>
              <a:t>Architect</a:t>
            </a:r>
          </a:p>
          <a:p>
            <a:pPr marL="342900" indent="-342900" eaLnBrk="0" hangingPunct="0">
              <a:spcBef>
                <a:spcPct val="20000"/>
              </a:spcBef>
            </a:pPr>
            <a:r>
              <a:rPr lang="en-US" sz="2000" baseline="0" dirty="0" smtClean="0">
                <a:solidFill>
                  <a:srgbClr val="78A72A"/>
                </a:solidFill>
              </a:rPr>
              <a:t>MEP Engineer</a:t>
            </a:r>
          </a:p>
          <a:p>
            <a:pPr marL="342900" indent="-342900" eaLnBrk="0" hangingPunct="0">
              <a:spcBef>
                <a:spcPct val="20000"/>
              </a:spcBef>
            </a:pPr>
            <a:r>
              <a:rPr lang="en-US" sz="2000" baseline="0" dirty="0" smtClean="0">
                <a:solidFill>
                  <a:srgbClr val="78A72A"/>
                </a:solidFill>
              </a:rPr>
              <a:t>Cost Consultant</a:t>
            </a:r>
          </a:p>
          <a:p>
            <a:pPr marL="342900" indent="-342900" eaLnBrk="0" hangingPunct="0">
              <a:spcBef>
                <a:spcPct val="20000"/>
              </a:spcBef>
            </a:pPr>
            <a:r>
              <a:rPr lang="en-US" sz="2000" baseline="0" dirty="0" smtClean="0">
                <a:solidFill>
                  <a:srgbClr val="78A72A"/>
                </a:solidFill>
              </a:rPr>
              <a:t>Contractor</a:t>
            </a:r>
          </a:p>
          <a:p>
            <a:pPr marL="342900" indent="-342900" eaLnBrk="0" hangingPunct="0">
              <a:spcBef>
                <a:spcPct val="20000"/>
              </a:spcBef>
            </a:pPr>
            <a:r>
              <a:rPr lang="en-US" sz="2000" baseline="0" dirty="0" smtClean="0">
                <a:solidFill>
                  <a:srgbClr val="78A72A"/>
                </a:solidFill>
              </a:rPr>
              <a:t>Client</a:t>
            </a:r>
          </a:p>
          <a:p>
            <a:pPr marL="342900" indent="-342900" eaLnBrk="0" hangingPunct="0">
              <a:spcBef>
                <a:spcPct val="20000"/>
              </a:spcBef>
            </a:pPr>
            <a:r>
              <a:rPr lang="en-US" sz="2000" baseline="0" dirty="0" smtClean="0">
                <a:solidFill>
                  <a:srgbClr val="78A72A"/>
                </a:solidFill>
              </a:rPr>
              <a:t>Developer</a:t>
            </a:r>
          </a:p>
          <a:p>
            <a:pPr marL="342900" indent="-342900" eaLnBrk="0" hangingPunct="0">
              <a:spcBef>
                <a:spcPct val="20000"/>
              </a:spcBef>
            </a:pPr>
            <a:r>
              <a:rPr lang="en-US" sz="2000" baseline="0" dirty="0" smtClean="0">
                <a:solidFill>
                  <a:srgbClr val="78A72A"/>
                </a:solidFill>
              </a:rPr>
              <a:t>Agents</a:t>
            </a:r>
          </a:p>
          <a:p>
            <a:pPr marL="342900" indent="-342900" eaLnBrk="0" hangingPunct="0">
              <a:spcBef>
                <a:spcPct val="20000"/>
              </a:spcBef>
            </a:pPr>
            <a:r>
              <a:rPr lang="en-US" sz="2000" baseline="0" dirty="0" smtClean="0">
                <a:solidFill>
                  <a:srgbClr val="78A72A"/>
                </a:solidFill>
              </a:rPr>
              <a:t>Local Authority</a:t>
            </a:r>
          </a:p>
          <a:p>
            <a:pPr marL="342900" indent="-342900" eaLnBrk="0" hangingPunct="0">
              <a:spcBef>
                <a:spcPct val="20000"/>
              </a:spcBef>
            </a:pPr>
            <a:r>
              <a:rPr lang="en-US" sz="2000" baseline="0" dirty="0" smtClean="0">
                <a:solidFill>
                  <a:srgbClr val="78A72A"/>
                </a:solidFill>
              </a:rPr>
              <a:t>Sustainability Consultant</a:t>
            </a:r>
          </a:p>
          <a:p>
            <a:pPr marL="342900" indent="-342900" eaLnBrk="0" hangingPunct="0">
              <a:spcBef>
                <a:spcPct val="20000"/>
              </a:spcBef>
            </a:pPr>
            <a:r>
              <a:rPr lang="en-US" sz="2000" baseline="0" dirty="0" smtClean="0">
                <a:solidFill>
                  <a:srgbClr val="78A72A"/>
                </a:solidFill>
              </a:rPr>
              <a:t>Manufacturer </a:t>
            </a:r>
          </a:p>
          <a:p>
            <a:pPr marL="342900" indent="-342900" eaLnBrk="0" hangingPunct="0">
              <a:spcBef>
                <a:spcPct val="20000"/>
              </a:spcBef>
            </a:pPr>
            <a:r>
              <a:rPr lang="en-US" sz="2000" baseline="0" dirty="0" smtClean="0">
                <a:solidFill>
                  <a:srgbClr val="78A72A"/>
                </a:solidFill>
              </a:rPr>
              <a:t>Academic</a:t>
            </a:r>
          </a:p>
          <a:p>
            <a:pPr marL="342900" indent="-342900" algn="just" eaLnBrk="0" hangingPunct="0">
              <a:spcBef>
                <a:spcPct val="20000"/>
              </a:spcBef>
            </a:pPr>
            <a:endParaRPr lang="en-US" sz="2000" baseline="0" dirty="0" smtClean="0">
              <a:solidFill>
                <a:srgbClr val="78A72A"/>
              </a:solidFill>
            </a:endParaRPr>
          </a:p>
          <a:p>
            <a:pPr marL="342900" indent="-342900" algn="r" eaLnBrk="0" hangingPunct="0">
              <a:spcBef>
                <a:spcPct val="20000"/>
              </a:spcBef>
            </a:pPr>
            <a:r>
              <a:rPr lang="en-US" sz="2000" baseline="0" dirty="0" smtClean="0">
                <a:solidFill>
                  <a:srgbClr val="78A72A"/>
                </a:solidFill>
              </a:rPr>
              <a:t>   </a:t>
            </a:r>
          </a:p>
          <a:p>
            <a:pPr marL="342900" indent="-342900" algn="r" eaLnBrk="0" hangingPunct="0">
              <a:spcBef>
                <a:spcPct val="20000"/>
              </a:spcBef>
            </a:pPr>
            <a:endParaRPr lang="en-US" sz="2000" baseline="0" dirty="0" smtClean="0">
              <a:solidFill>
                <a:srgbClr val="78A72A"/>
              </a:solidFill>
            </a:endParaRPr>
          </a:p>
          <a:p>
            <a:pPr marL="342900" indent="-342900" algn="r" eaLnBrk="0" hangingPunct="0">
              <a:spcBef>
                <a:spcPct val="20000"/>
              </a:spcBef>
            </a:pPr>
            <a:r>
              <a:rPr lang="en-US" sz="2000" baseline="0" dirty="0" smtClean="0">
                <a:solidFill>
                  <a:srgbClr val="78A72A"/>
                </a:solidFill>
              </a:rPr>
              <a:t>   </a:t>
            </a:r>
          </a:p>
          <a:p>
            <a:pPr marL="342900" indent="-342900" algn="r" eaLnBrk="0" hangingPunct="0">
              <a:spcBef>
                <a:spcPct val="20000"/>
              </a:spcBef>
            </a:pPr>
            <a:endParaRPr lang="en-US" sz="2000" baseline="0" dirty="0" smtClean="0">
              <a:solidFill>
                <a:srgbClr val="78A72A"/>
              </a:solidFill>
            </a:endParaRPr>
          </a:p>
          <a:p>
            <a:pPr marL="342900" indent="-342900" algn="r" eaLnBrk="0" hangingPunct="0">
              <a:spcBef>
                <a:spcPct val="20000"/>
              </a:spcBef>
            </a:pPr>
            <a:endParaRPr lang="en-US" sz="2000" baseline="0" dirty="0" smtClean="0">
              <a:solidFill>
                <a:srgbClr val="78A72A"/>
              </a:solidFill>
            </a:endParaRPr>
          </a:p>
          <a:p>
            <a:pPr marL="342900" indent="-342900" algn="r" eaLnBrk="0" hangingPunct="0">
              <a:spcBef>
                <a:spcPct val="20000"/>
              </a:spcBef>
            </a:pPr>
            <a:r>
              <a:rPr lang="en-US" sz="2000" baseline="0" dirty="0" smtClean="0">
                <a:solidFill>
                  <a:srgbClr val="78A72A"/>
                </a:solidFill>
              </a:rPr>
              <a:t>   </a:t>
            </a:r>
          </a:p>
          <a:p>
            <a:pPr marL="342900" indent="-342900" algn="r" eaLnBrk="0" hangingPunct="0">
              <a:spcBef>
                <a:spcPct val="20000"/>
              </a:spcBef>
            </a:pPr>
            <a:r>
              <a:rPr lang="en-US" sz="2000" baseline="0" dirty="0" smtClean="0">
                <a:solidFill>
                  <a:srgbClr val="78A72A"/>
                </a:solidFill>
              </a:rPr>
              <a:t>   </a:t>
            </a:r>
          </a:p>
          <a:p>
            <a:pPr marL="342900" indent="-342900" algn="r" eaLnBrk="0" hangingPunct="0">
              <a:spcBef>
                <a:spcPct val="20000"/>
              </a:spcBef>
            </a:pPr>
            <a:r>
              <a:rPr lang="en-US" sz="2000" baseline="0" dirty="0" smtClean="0">
                <a:solidFill>
                  <a:srgbClr val="78A72A"/>
                </a:solidFill>
              </a:rPr>
              <a:t>   </a:t>
            </a:r>
            <a:endParaRPr lang="en-US" sz="2000" baseline="0" dirty="0">
              <a:solidFill>
                <a:srgbClr val="78A72A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Text Placeholder 5"/>
          <p:cNvSpPr txBox="1">
            <a:spLocks/>
          </p:cNvSpPr>
          <p:nvPr/>
        </p:nvSpPr>
        <p:spPr bwMode="auto">
          <a:xfrm>
            <a:off x="4724400" y="209550"/>
            <a:ext cx="41910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 algn="r" eaLnBrk="0" hangingPunct="0">
              <a:spcBef>
                <a:spcPct val="20000"/>
              </a:spcBef>
            </a:pPr>
            <a:r>
              <a:rPr lang="en-US" sz="2000" baseline="0">
                <a:solidFill>
                  <a:srgbClr val="78A72A"/>
                </a:solidFill>
              </a:rPr>
              <a:t>Vision</a:t>
            </a:r>
          </a:p>
        </p:txBody>
      </p:sp>
      <p:pic>
        <p:nvPicPr>
          <p:cNvPr id="41986" name="Picture 2" descr="124941052.jpg"/>
          <p:cNvPicPr>
            <a:picLocks noChangeAspect="1"/>
          </p:cNvPicPr>
          <p:nvPr/>
        </p:nvPicPr>
        <p:blipFill>
          <a:blip r:embed="rId3" cstate="screen">
            <a:alphaModFix amt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47800" y="685800"/>
            <a:ext cx="6324600" cy="5929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5" name="Text Placeholder 5"/>
          <p:cNvSpPr txBox="1">
            <a:spLocks/>
          </p:cNvSpPr>
          <p:nvPr/>
        </p:nvSpPr>
        <p:spPr bwMode="auto">
          <a:xfrm>
            <a:off x="4724400" y="209550"/>
            <a:ext cx="41910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 algn="r" eaLnBrk="0" hangingPunct="0">
              <a:spcBef>
                <a:spcPct val="20000"/>
              </a:spcBef>
            </a:pPr>
            <a:r>
              <a:rPr lang="en-US" sz="2000" baseline="0">
                <a:solidFill>
                  <a:srgbClr val="78A72A"/>
                </a:solidFill>
              </a:rPr>
              <a:t>Cloud-based software architecture</a:t>
            </a:r>
            <a:endParaRPr lang="en-US" sz="2000" baseline="0">
              <a:solidFill>
                <a:schemeClr val="bg1"/>
              </a:solidFill>
            </a:endParaRPr>
          </a:p>
        </p:txBody>
      </p:sp>
      <p:pic>
        <p:nvPicPr>
          <p:cNvPr id="44036" name="Picture 1" descr="server_infra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202" r="-21340" b="-22343"/>
          <a:stretch>
            <a:fillRect/>
          </a:stretch>
        </p:blipFill>
        <p:spPr bwMode="auto">
          <a:xfrm>
            <a:off x="990600" y="2119698"/>
            <a:ext cx="9127140" cy="47383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40" name="Picture 8" descr="rapierss_14-3-12 edit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83731" y="3474363"/>
            <a:ext cx="1371600" cy="1985029"/>
          </a:xfrm>
          <a:prstGeom prst="rect">
            <a:avLst/>
          </a:prstGeom>
          <a:noFill/>
        </p:spPr>
      </p:pic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382588" y="685800"/>
            <a:ext cx="5942012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eaLnBrk="0" hangingPunct="0">
              <a:spcBef>
                <a:spcPts val="1200"/>
              </a:spcBef>
            </a:pPr>
            <a:endParaRPr lang="en-GB" sz="1600" baseline="0" dirty="0" smtClean="0">
              <a:sym typeface="Wingdings" pitchFamily="-72" charset="2"/>
            </a:endParaRPr>
          </a:p>
          <a:p>
            <a:pPr eaLnBrk="0" hangingPunct="0">
              <a:spcBef>
                <a:spcPts val="1200"/>
              </a:spcBef>
              <a:buFontTx/>
              <a:buChar char="•"/>
            </a:pPr>
            <a:r>
              <a:rPr lang="en-GB" sz="1600" baseline="0" dirty="0" smtClean="0">
                <a:sym typeface="Wingdings" pitchFamily="-72" charset="2"/>
              </a:rPr>
              <a:t>    Web based user interface</a:t>
            </a:r>
          </a:p>
          <a:p>
            <a:pPr eaLnBrk="0" hangingPunct="0">
              <a:spcBef>
                <a:spcPts val="1200"/>
              </a:spcBef>
              <a:buFontTx/>
              <a:buChar char="•"/>
            </a:pPr>
            <a:r>
              <a:rPr lang="en-GB" sz="1600" baseline="0" dirty="0" smtClean="0">
                <a:sym typeface="Wingdings" pitchFamily="-72" charset="2"/>
              </a:rPr>
              <a:t>    Device agnostic – Desktop, Mobile, Tablet</a:t>
            </a:r>
          </a:p>
          <a:p>
            <a:pPr eaLnBrk="0" hangingPunct="0">
              <a:spcBef>
                <a:spcPts val="1200"/>
              </a:spcBef>
              <a:buFontTx/>
              <a:buChar char="•"/>
            </a:pPr>
            <a:r>
              <a:rPr lang="en-GB" sz="1600" baseline="0" dirty="0" smtClean="0">
                <a:sym typeface="Wingdings" pitchFamily="-72" charset="2"/>
              </a:rPr>
              <a:t>    Powerful Cloud based processing</a:t>
            </a:r>
          </a:p>
          <a:p>
            <a:pPr eaLnBrk="0" hangingPunct="0">
              <a:spcBef>
                <a:spcPts val="1200"/>
              </a:spcBef>
              <a:buFontTx/>
              <a:buChar char="•"/>
            </a:pPr>
            <a:endParaRPr lang="en-GB" sz="1600" baseline="0" dirty="0">
              <a:sym typeface="Wingdings" pitchFamily="-72" charset="2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91" name="AutoShape 11"/>
          <p:cNvSpPr>
            <a:spLocks noChangeArrowheads="1"/>
          </p:cNvSpPr>
          <p:nvPr/>
        </p:nvSpPr>
        <p:spPr bwMode="auto">
          <a:xfrm>
            <a:off x="3200400" y="3505200"/>
            <a:ext cx="2819400" cy="28956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blurRad="63500" dist="38085" dir="8100000" algn="ctr" rotWithShape="0">
              <a:srgbClr val="B3B3B3">
                <a:alpha val="74998"/>
              </a:srgbClr>
            </a:outerShdw>
          </a:effectLst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6092" name="AutoShape 12"/>
          <p:cNvSpPr>
            <a:spLocks noChangeArrowheads="1"/>
          </p:cNvSpPr>
          <p:nvPr/>
        </p:nvSpPr>
        <p:spPr bwMode="auto">
          <a:xfrm>
            <a:off x="6172200" y="3505200"/>
            <a:ext cx="2819400" cy="28956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blurRad="63500" dist="38085" dir="8100000" algn="ctr" rotWithShape="0">
              <a:srgbClr val="B3B3B3">
                <a:alpha val="74998"/>
              </a:srgbClr>
            </a:outerShdw>
          </a:effectLst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6090" name="AutoShape 10"/>
          <p:cNvSpPr>
            <a:spLocks noChangeArrowheads="1"/>
          </p:cNvSpPr>
          <p:nvPr/>
        </p:nvSpPr>
        <p:spPr bwMode="auto">
          <a:xfrm>
            <a:off x="228600" y="3505200"/>
            <a:ext cx="2819400" cy="28956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blurRad="63500" dist="38085" dir="8100000" algn="ctr" rotWithShape="0">
              <a:srgbClr val="B3B3B3">
                <a:alpha val="74998"/>
              </a:srgbClr>
            </a:outerShdw>
          </a:effectLst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6081" name="Text Placeholder 4"/>
          <p:cNvSpPr>
            <a:spLocks noGrp="1"/>
          </p:cNvSpPr>
          <p:nvPr>
            <p:ph type="body" sz="quarter" idx="11"/>
          </p:nvPr>
        </p:nvSpPr>
        <p:spPr bwMode="auto">
          <a:xfrm>
            <a:off x="260350" y="765175"/>
            <a:ext cx="4235450" cy="2087563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269875" indent="-269875">
              <a:lnSpc>
                <a:spcPct val="90000"/>
              </a:lnSpc>
              <a:spcBef>
                <a:spcPts val="1200"/>
              </a:spcBef>
              <a:buFontTx/>
              <a:buChar char="•"/>
            </a:pPr>
            <a:endParaRPr lang="en-GB" dirty="0" smtClean="0">
              <a:sym typeface="Wingdings" pitchFamily="-72" charset="2"/>
            </a:endParaRPr>
          </a:p>
          <a:p>
            <a:pPr marL="269875" indent="-269875">
              <a:lnSpc>
                <a:spcPct val="110000"/>
              </a:lnSpc>
              <a:spcBef>
                <a:spcPts val="1200"/>
              </a:spcBef>
              <a:buFontTx/>
              <a:buChar char="•"/>
            </a:pPr>
            <a:r>
              <a:rPr lang="en-GB" dirty="0" smtClean="0">
                <a:sym typeface="Wingdings" pitchFamily="-72" charset="2"/>
              </a:rPr>
              <a:t>Detailed research and data analysis to inform Cost, Energy, Carbon &amp; Lifecycle engines by industry leading companies</a:t>
            </a:r>
          </a:p>
          <a:p>
            <a:pPr marL="269875" indent="-269875">
              <a:lnSpc>
                <a:spcPct val="110000"/>
              </a:lnSpc>
              <a:spcBef>
                <a:spcPts val="1200"/>
              </a:spcBef>
              <a:buFontTx/>
              <a:buChar char="•"/>
            </a:pPr>
            <a:r>
              <a:rPr lang="en-GB" dirty="0" smtClean="0">
                <a:sym typeface="Wingdings" pitchFamily="-72" charset="2"/>
              </a:rPr>
              <a:t>Models based on industry standards to provide robust and compliant results </a:t>
            </a:r>
          </a:p>
          <a:p>
            <a:pPr marL="269875" indent="-269875">
              <a:lnSpc>
                <a:spcPct val="90000"/>
              </a:lnSpc>
              <a:spcBef>
                <a:spcPts val="1200"/>
              </a:spcBef>
            </a:pPr>
            <a:endParaRPr lang="en-GB" dirty="0" smtClean="0">
              <a:sym typeface="Wingdings" pitchFamily="-72" charset="2"/>
            </a:endParaRPr>
          </a:p>
          <a:p>
            <a:pPr marL="269875" indent="-269875">
              <a:lnSpc>
                <a:spcPct val="90000"/>
              </a:lnSpc>
              <a:spcBef>
                <a:spcPts val="1200"/>
              </a:spcBef>
            </a:pPr>
            <a:endParaRPr lang="en-GB" dirty="0" smtClean="0">
              <a:sym typeface="Wingdings" pitchFamily="-72" charset="2"/>
            </a:endParaRPr>
          </a:p>
          <a:p>
            <a:pPr marL="269875" indent="-269875">
              <a:lnSpc>
                <a:spcPct val="90000"/>
              </a:lnSpc>
              <a:spcBef>
                <a:spcPts val="1200"/>
              </a:spcBef>
            </a:pPr>
            <a:endParaRPr lang="en-GB" dirty="0" smtClean="0">
              <a:sym typeface="Wingdings" pitchFamily="-72" charset="2"/>
            </a:endParaRPr>
          </a:p>
        </p:txBody>
      </p:sp>
      <p:sp>
        <p:nvSpPr>
          <p:cNvPr id="46082" name="Text Placeholder 5"/>
          <p:cNvSpPr txBox="1">
            <a:spLocks/>
          </p:cNvSpPr>
          <p:nvPr/>
        </p:nvSpPr>
        <p:spPr bwMode="auto">
          <a:xfrm>
            <a:off x="2895600" y="209550"/>
            <a:ext cx="6019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 algn="r" eaLnBrk="0" hangingPunct="0">
              <a:spcBef>
                <a:spcPct val="20000"/>
              </a:spcBef>
            </a:pPr>
            <a:r>
              <a:rPr lang="en-US" sz="2000" baseline="0">
                <a:solidFill>
                  <a:srgbClr val="78A72A"/>
                </a:solidFill>
              </a:rPr>
              <a:t>Robust detailed models</a:t>
            </a:r>
          </a:p>
        </p:txBody>
      </p:sp>
      <p:sp>
        <p:nvSpPr>
          <p:cNvPr id="46083" name="Rectangle 78"/>
          <p:cNvSpPr>
            <a:spLocks noChangeArrowheads="1"/>
          </p:cNvSpPr>
          <p:nvPr/>
        </p:nvSpPr>
        <p:spPr bwMode="auto">
          <a:xfrm>
            <a:off x="228600" y="3657600"/>
            <a:ext cx="2819400" cy="639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sz="1200" b="1" baseline="0"/>
              <a:t>Capital &amp; Lifecycle Cost Model</a:t>
            </a:r>
          </a:p>
          <a:p>
            <a:pPr algn="ctr" eaLnBrk="0" hangingPunct="0"/>
            <a:r>
              <a:rPr lang="en-US" sz="1200" baseline="0"/>
              <a:t>Based on Sweet Group cost analyses of recent project data</a:t>
            </a:r>
          </a:p>
        </p:txBody>
      </p:sp>
      <p:sp>
        <p:nvSpPr>
          <p:cNvPr id="46084" name="Rectangle 79"/>
          <p:cNvSpPr>
            <a:spLocks noChangeArrowheads="1"/>
          </p:cNvSpPr>
          <p:nvPr/>
        </p:nvSpPr>
        <p:spPr bwMode="auto">
          <a:xfrm>
            <a:off x="6096000" y="3657600"/>
            <a:ext cx="2971800" cy="639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sz="1200" b="1" baseline="0"/>
              <a:t>Embodied Carbon Model</a:t>
            </a:r>
          </a:p>
          <a:p>
            <a:pPr algn="ctr" eaLnBrk="0" hangingPunct="0"/>
            <a:r>
              <a:rPr lang="en-US" sz="1200" baseline="0"/>
              <a:t>Based on Architype in-house embodied carbon calculator</a:t>
            </a:r>
          </a:p>
        </p:txBody>
      </p:sp>
      <p:sp>
        <p:nvSpPr>
          <p:cNvPr id="46085" name="Rectangle 80"/>
          <p:cNvSpPr>
            <a:spLocks noChangeArrowheads="1"/>
          </p:cNvSpPr>
          <p:nvPr/>
        </p:nvSpPr>
        <p:spPr bwMode="auto">
          <a:xfrm>
            <a:off x="3429000" y="3657600"/>
            <a:ext cx="2514600" cy="639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sz="1200" b="1" baseline="0"/>
              <a:t>Energy &amp; Services Model</a:t>
            </a:r>
          </a:p>
          <a:p>
            <a:pPr algn="ctr" eaLnBrk="0" hangingPunct="0"/>
            <a:r>
              <a:rPr lang="en-US" sz="1200" baseline="0"/>
              <a:t>Based on BDSP Suntool rapid thermal engine</a:t>
            </a:r>
          </a:p>
        </p:txBody>
      </p:sp>
      <p:sp>
        <p:nvSpPr>
          <p:cNvPr id="48134" name="Text Box 110"/>
          <p:cNvSpPr txBox="1">
            <a:spLocks noChangeArrowheads="1"/>
          </p:cNvSpPr>
          <p:nvPr/>
        </p:nvSpPr>
        <p:spPr bwMode="auto">
          <a:xfrm>
            <a:off x="1066800" y="4267200"/>
            <a:ext cx="1173163" cy="2225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B3B3B3">
                <a:alpha val="74998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sz="14000" baseline="0">
                <a:solidFill>
                  <a:srgbClr val="6BA42C"/>
                </a:solidFill>
              </a:rPr>
              <a:t>£</a:t>
            </a:r>
            <a:endParaRPr lang="en-US" sz="9600"/>
          </a:p>
        </p:txBody>
      </p:sp>
      <p:sp>
        <p:nvSpPr>
          <p:cNvPr id="48135" name="Text Box 111"/>
          <p:cNvSpPr txBox="1">
            <a:spLocks noChangeArrowheads="1"/>
          </p:cNvSpPr>
          <p:nvPr/>
        </p:nvSpPr>
        <p:spPr bwMode="auto">
          <a:xfrm>
            <a:off x="3505200" y="4800600"/>
            <a:ext cx="2216150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B3B3B3">
                <a:alpha val="74998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sz="8000" baseline="0">
                <a:solidFill>
                  <a:srgbClr val="6BA42C"/>
                </a:solidFill>
              </a:rPr>
              <a:t>kWh</a:t>
            </a:r>
            <a:endParaRPr lang="en-US" sz="9600"/>
          </a:p>
        </p:txBody>
      </p:sp>
      <p:sp>
        <p:nvSpPr>
          <p:cNvPr id="48137" name="Text Box 113"/>
          <p:cNvSpPr txBox="1">
            <a:spLocks noChangeArrowheads="1"/>
          </p:cNvSpPr>
          <p:nvPr/>
        </p:nvSpPr>
        <p:spPr bwMode="auto">
          <a:xfrm>
            <a:off x="6248400" y="4800600"/>
            <a:ext cx="2647950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B3B3B3">
                <a:alpha val="74998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sz="8000" baseline="0">
                <a:solidFill>
                  <a:srgbClr val="6BA42C"/>
                </a:solidFill>
              </a:rPr>
              <a:t>CO</a:t>
            </a:r>
            <a:r>
              <a:rPr lang="en-US" sz="8000">
                <a:solidFill>
                  <a:srgbClr val="6BA42C"/>
                </a:solidFill>
              </a:rPr>
              <a:t>2</a:t>
            </a:r>
            <a:r>
              <a:rPr lang="en-US" sz="8000" baseline="0">
                <a:solidFill>
                  <a:srgbClr val="6BA42C"/>
                </a:solidFill>
              </a:rPr>
              <a:t>e</a:t>
            </a:r>
            <a:endParaRPr lang="en-US" sz="960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Placeholder 5"/>
          <p:cNvSpPr>
            <a:spLocks noGrp="1"/>
          </p:cNvSpPr>
          <p:nvPr>
            <p:ph type="body" sz="quarter" idx="12"/>
          </p:nvPr>
        </p:nvSpPr>
        <p:spPr bwMode="auto">
          <a:xfrm>
            <a:off x="4724400" y="209550"/>
            <a:ext cx="4191000" cy="47625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r"/>
            <a:r>
              <a:rPr lang="en-US" b="0" smtClean="0">
                <a:solidFill>
                  <a:srgbClr val="6BA42C"/>
                </a:solidFill>
              </a:rPr>
              <a:t>Presentation outline</a:t>
            </a:r>
          </a:p>
        </p:txBody>
      </p:sp>
      <p:sp>
        <p:nvSpPr>
          <p:cNvPr id="11267" name="Text Placeholder 4"/>
          <p:cNvSpPr>
            <a:spLocks noGrp="1"/>
          </p:cNvSpPr>
          <p:nvPr>
            <p:ph type="body" sz="quarter" idx="11"/>
          </p:nvPr>
        </p:nvSpPr>
        <p:spPr bwMode="auto">
          <a:xfrm>
            <a:off x="311150" y="1295400"/>
            <a:ext cx="4032250" cy="2087563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269875" indent="-269875">
              <a:lnSpc>
                <a:spcPct val="90000"/>
              </a:lnSpc>
              <a:spcBef>
                <a:spcPts val="1200"/>
              </a:spcBef>
              <a:buFontTx/>
              <a:buChar char="•"/>
            </a:pPr>
            <a:endParaRPr lang="en-GB" sz="2000" dirty="0" smtClean="0">
              <a:ea typeface="Arial" pitchFamily="-72" charset="0"/>
              <a:cs typeface="Arial" pitchFamily="-72" charset="0"/>
              <a:sym typeface="Wingdings" pitchFamily="-72" charset="2"/>
            </a:endParaRPr>
          </a:p>
          <a:p>
            <a:pPr marL="269875" indent="-269875">
              <a:lnSpc>
                <a:spcPct val="90000"/>
              </a:lnSpc>
              <a:spcBef>
                <a:spcPts val="1200"/>
              </a:spcBef>
              <a:buFontTx/>
              <a:buChar char="•"/>
            </a:pPr>
            <a:r>
              <a:rPr lang="en-GB" sz="2000" dirty="0" smtClean="0">
                <a:ea typeface="Arial" pitchFamily="-72" charset="0"/>
                <a:cs typeface="Arial" pitchFamily="-72" charset="0"/>
                <a:sym typeface="Wingdings" pitchFamily="-72" charset="2"/>
              </a:rPr>
              <a:t>Background</a:t>
            </a:r>
          </a:p>
          <a:p>
            <a:pPr marL="269875" indent="-269875">
              <a:lnSpc>
                <a:spcPct val="90000"/>
              </a:lnSpc>
              <a:spcBef>
                <a:spcPts val="1200"/>
              </a:spcBef>
              <a:buFontTx/>
              <a:buChar char="•"/>
            </a:pPr>
            <a:r>
              <a:rPr lang="en-GB" sz="2000" dirty="0" smtClean="0">
                <a:ea typeface="Arial" pitchFamily="-72" charset="0"/>
                <a:cs typeface="Arial" pitchFamily="-72" charset="0"/>
                <a:sym typeface="Wingdings" pitchFamily="-72" charset="2"/>
              </a:rPr>
              <a:t>Project Consortium</a:t>
            </a:r>
          </a:p>
          <a:p>
            <a:pPr marL="269875" indent="-269875">
              <a:lnSpc>
                <a:spcPct val="90000"/>
              </a:lnSpc>
              <a:spcBef>
                <a:spcPts val="1200"/>
              </a:spcBef>
              <a:buFontTx/>
              <a:buChar char="•"/>
            </a:pPr>
            <a:r>
              <a:rPr lang="en-GB" sz="2000" dirty="0" smtClean="0">
                <a:ea typeface="Arial" pitchFamily="-72" charset="0"/>
                <a:cs typeface="Arial" pitchFamily="-72" charset="0"/>
                <a:sym typeface="Wingdings" pitchFamily="-72" charset="2"/>
              </a:rPr>
              <a:t>Concept</a:t>
            </a:r>
          </a:p>
          <a:p>
            <a:pPr marL="269875" indent="-269875">
              <a:lnSpc>
                <a:spcPct val="90000"/>
              </a:lnSpc>
              <a:spcBef>
                <a:spcPts val="1200"/>
              </a:spcBef>
              <a:buFontTx/>
              <a:buChar char="•"/>
            </a:pPr>
            <a:r>
              <a:rPr lang="en-GB" sz="2000" dirty="0" smtClean="0">
                <a:ea typeface="Arial" pitchFamily="-72" charset="0"/>
                <a:cs typeface="Arial" pitchFamily="-72" charset="0"/>
                <a:sym typeface="Wingdings" pitchFamily="-72" charset="2"/>
              </a:rPr>
              <a:t>The vision for RAPIER</a:t>
            </a:r>
          </a:p>
          <a:p>
            <a:pPr marL="269875" indent="-269875">
              <a:lnSpc>
                <a:spcPct val="90000"/>
              </a:lnSpc>
              <a:spcBef>
                <a:spcPts val="1200"/>
              </a:spcBef>
              <a:buFontTx/>
              <a:buChar char="•"/>
            </a:pPr>
            <a:r>
              <a:rPr lang="en-GB" sz="2000" dirty="0" smtClean="0">
                <a:ea typeface="Arial" pitchFamily="-72" charset="0"/>
                <a:cs typeface="Arial" pitchFamily="-72" charset="0"/>
                <a:sym typeface="Wingdings" pitchFamily="-72" charset="2"/>
              </a:rPr>
              <a:t>Alpha prototype</a:t>
            </a:r>
          </a:p>
          <a:p>
            <a:pPr marL="269875" indent="-269875">
              <a:lnSpc>
                <a:spcPct val="90000"/>
              </a:lnSpc>
              <a:spcBef>
                <a:spcPts val="1200"/>
              </a:spcBef>
              <a:buFontTx/>
              <a:buChar char="•"/>
            </a:pPr>
            <a:r>
              <a:rPr lang="en-GB" sz="2000" dirty="0" smtClean="0">
                <a:ea typeface="Arial" pitchFamily="-72" charset="0"/>
                <a:cs typeface="Arial" pitchFamily="-72" charset="0"/>
                <a:sym typeface="Wingdings" pitchFamily="-72" charset="2"/>
              </a:rPr>
              <a:t>Demonstration</a:t>
            </a:r>
          </a:p>
          <a:p>
            <a:pPr marL="269875" indent="-269875">
              <a:lnSpc>
                <a:spcPct val="90000"/>
              </a:lnSpc>
              <a:spcBef>
                <a:spcPts val="1200"/>
              </a:spcBef>
              <a:buFontTx/>
              <a:buChar char="•"/>
            </a:pPr>
            <a:r>
              <a:rPr lang="en-GB" sz="2000" dirty="0" smtClean="0">
                <a:ea typeface="Arial" pitchFamily="-72" charset="0"/>
                <a:cs typeface="Arial" pitchFamily="-72" charset="0"/>
                <a:sym typeface="Wingdings" pitchFamily="-72" charset="2"/>
              </a:rPr>
              <a:t>On the horizon</a:t>
            </a:r>
          </a:p>
          <a:p>
            <a:pPr marL="269875" indent="-269875">
              <a:lnSpc>
                <a:spcPct val="90000"/>
              </a:lnSpc>
              <a:spcBef>
                <a:spcPts val="1200"/>
              </a:spcBef>
              <a:buFontTx/>
              <a:buChar char="•"/>
            </a:pPr>
            <a:r>
              <a:rPr lang="en-GB" sz="2000" dirty="0" smtClean="0">
                <a:ea typeface="Arial" pitchFamily="-72" charset="0"/>
                <a:cs typeface="Arial" pitchFamily="-72" charset="0"/>
                <a:sym typeface="Wingdings" pitchFamily="-72" charset="2"/>
              </a:rPr>
              <a:t>Invitation to try software &amp; provide feedback</a:t>
            </a:r>
          </a:p>
          <a:p>
            <a:pPr marL="269875" indent="-269875">
              <a:lnSpc>
                <a:spcPct val="90000"/>
              </a:lnSpc>
              <a:spcBef>
                <a:spcPts val="1200"/>
              </a:spcBef>
              <a:buFontTx/>
              <a:buChar char="•"/>
            </a:pPr>
            <a:endParaRPr lang="en-GB" sz="2000" dirty="0" smtClean="0">
              <a:ea typeface="Arial" pitchFamily="-72" charset="0"/>
              <a:cs typeface="Arial" pitchFamily="-72" charset="0"/>
              <a:sym typeface="Wingdings" pitchFamily="-72" charset="2"/>
            </a:endParaRPr>
          </a:p>
        </p:txBody>
      </p:sp>
      <p:pic>
        <p:nvPicPr>
          <p:cNvPr id="4" name="Picture 2" descr="Rapier Ecobuild Invitation_AT-2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63941" y="1828800"/>
            <a:ext cx="5303859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Text Placeholder 4"/>
          <p:cNvSpPr>
            <a:spLocks noGrp="1"/>
          </p:cNvSpPr>
          <p:nvPr>
            <p:ph type="body" sz="quarter" idx="11"/>
          </p:nvPr>
        </p:nvSpPr>
        <p:spPr bwMode="auto">
          <a:xfrm>
            <a:off x="250825" y="692150"/>
            <a:ext cx="4235450" cy="576263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lnSpc>
                <a:spcPct val="150000"/>
              </a:lnSpc>
              <a:buClr>
                <a:srgbClr val="596873"/>
              </a:buClr>
            </a:pPr>
            <a:r>
              <a:rPr lang="en-GB" sz="2000" smtClean="0">
                <a:ea typeface="Arial" pitchFamily="-72" charset="0"/>
                <a:cs typeface="Arial" pitchFamily="-72" charset="0"/>
              </a:rPr>
              <a:t>Capital Cost Model</a:t>
            </a:r>
          </a:p>
          <a:p>
            <a:pPr>
              <a:lnSpc>
                <a:spcPct val="90000"/>
              </a:lnSpc>
              <a:spcBef>
                <a:spcPts val="1200"/>
              </a:spcBef>
            </a:pPr>
            <a:endParaRPr lang="en-GB" smtClean="0">
              <a:sym typeface="Wingdings" pitchFamily="-72" charset="2"/>
            </a:endParaRPr>
          </a:p>
          <a:p>
            <a:pPr>
              <a:lnSpc>
                <a:spcPct val="90000"/>
              </a:lnSpc>
              <a:spcBef>
                <a:spcPts val="1200"/>
              </a:spcBef>
            </a:pPr>
            <a:endParaRPr lang="en-GB" smtClean="0">
              <a:sym typeface="Wingdings" pitchFamily="-72" charset="2"/>
            </a:endParaRPr>
          </a:p>
          <a:p>
            <a:pPr>
              <a:lnSpc>
                <a:spcPct val="90000"/>
              </a:lnSpc>
              <a:spcBef>
                <a:spcPts val="1200"/>
              </a:spcBef>
            </a:pPr>
            <a:endParaRPr lang="en-GB" smtClean="0">
              <a:sym typeface="Wingdings" pitchFamily="-72" charset="2"/>
            </a:endParaRPr>
          </a:p>
        </p:txBody>
      </p:sp>
      <p:sp>
        <p:nvSpPr>
          <p:cNvPr id="11266" name="Text Placeholder 5"/>
          <p:cNvSpPr txBox="1">
            <a:spLocks/>
          </p:cNvSpPr>
          <p:nvPr/>
        </p:nvSpPr>
        <p:spPr bwMode="auto">
          <a:xfrm>
            <a:off x="4724400" y="209550"/>
            <a:ext cx="41910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 algn="r" eaLnBrk="0" hangingPunct="0">
              <a:spcBef>
                <a:spcPct val="20000"/>
              </a:spcBef>
            </a:pPr>
            <a:r>
              <a:rPr lang="en-US" sz="2000" baseline="0">
                <a:solidFill>
                  <a:srgbClr val="78A72A"/>
                </a:solidFill>
              </a:rPr>
              <a:t>Cost Model</a:t>
            </a:r>
            <a:endParaRPr lang="en-US" sz="2000" baseline="0">
              <a:solidFill>
                <a:schemeClr val="bg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screen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0556"/>
          <a:stretch>
            <a:fillRect/>
          </a:stretch>
        </p:blipFill>
        <p:spPr bwMode="auto">
          <a:xfrm>
            <a:off x="323528" y="1412776"/>
            <a:ext cx="1800200" cy="4085020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</p:pic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3" cstate="screen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0556"/>
          <a:stretch>
            <a:fillRect/>
          </a:stretch>
        </p:blipFill>
        <p:spPr bwMode="auto">
          <a:xfrm>
            <a:off x="539552" y="1637184"/>
            <a:ext cx="1800200" cy="4085020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3" cstate="screen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0556"/>
          <a:stretch>
            <a:fillRect/>
          </a:stretch>
        </p:blipFill>
        <p:spPr bwMode="auto">
          <a:xfrm>
            <a:off x="755576" y="1861825"/>
            <a:ext cx="1800200" cy="4085020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</p:pic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0556"/>
          <a:stretch>
            <a:fillRect/>
          </a:stretch>
        </p:blipFill>
        <p:spPr bwMode="auto">
          <a:xfrm>
            <a:off x="971550" y="2079625"/>
            <a:ext cx="1800225" cy="4086225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</p:pic>
      <p:sp>
        <p:nvSpPr>
          <p:cNvPr id="31" name="TextBox 30"/>
          <p:cNvSpPr txBox="1"/>
          <p:nvPr/>
        </p:nvSpPr>
        <p:spPr>
          <a:xfrm>
            <a:off x="5003800" y="1136650"/>
            <a:ext cx="1704975" cy="2062163"/>
          </a:xfrm>
          <a:prstGeom prst="rect">
            <a:avLst/>
          </a:prstGeom>
          <a:solidFill>
            <a:schemeClr val="tx1"/>
          </a:solidFill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GB" dirty="0">
                <a:solidFill>
                  <a:schemeClr val="bg1"/>
                </a:solidFill>
              </a:rPr>
              <a:t>Cost metrics:</a:t>
            </a:r>
          </a:p>
          <a:p>
            <a:pPr marL="457200" indent="-457200">
              <a:lnSpc>
                <a:spcPct val="150000"/>
              </a:lnSpc>
              <a:defRPr/>
            </a:pPr>
            <a:r>
              <a:rPr lang="en-GB" sz="2000" dirty="0">
                <a:solidFill>
                  <a:schemeClr val="bg1"/>
                </a:solidFill>
              </a:rPr>
              <a:t> - Floor Area</a:t>
            </a:r>
          </a:p>
          <a:p>
            <a:pPr marL="457200" indent="-457200">
              <a:lnSpc>
                <a:spcPct val="150000"/>
              </a:lnSpc>
              <a:defRPr/>
            </a:pPr>
            <a:r>
              <a:rPr lang="en-GB" sz="2000" dirty="0">
                <a:solidFill>
                  <a:schemeClr val="bg1"/>
                </a:solidFill>
              </a:rPr>
              <a:t> - Volume</a:t>
            </a:r>
          </a:p>
          <a:p>
            <a:pPr marL="457200" indent="-457200">
              <a:lnSpc>
                <a:spcPct val="150000"/>
              </a:lnSpc>
              <a:defRPr/>
            </a:pPr>
            <a:r>
              <a:rPr lang="en-GB" sz="2000" dirty="0">
                <a:solidFill>
                  <a:schemeClr val="bg1"/>
                </a:solidFill>
              </a:rPr>
              <a:t> - Façade area</a:t>
            </a:r>
          </a:p>
          <a:p>
            <a:pPr marL="457200" indent="-457200">
              <a:lnSpc>
                <a:spcPct val="150000"/>
              </a:lnSpc>
              <a:defRPr/>
            </a:pPr>
            <a:r>
              <a:rPr lang="en-GB" sz="2000" dirty="0">
                <a:solidFill>
                  <a:schemeClr val="bg1"/>
                </a:solidFill>
              </a:rPr>
              <a:t> - Basement volume</a:t>
            </a:r>
          </a:p>
          <a:p>
            <a:pPr>
              <a:lnSpc>
                <a:spcPct val="150000"/>
              </a:lnSpc>
              <a:defRPr/>
            </a:pP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32" name="Right Arrow 31"/>
          <p:cNvSpPr/>
          <p:nvPr/>
        </p:nvSpPr>
        <p:spPr bwMode="auto">
          <a:xfrm>
            <a:off x="3132138" y="1773238"/>
            <a:ext cx="1800225" cy="792162"/>
          </a:xfrm>
          <a:prstGeom prst="rightArrow">
            <a:avLst/>
          </a:prstGeom>
          <a:solidFill>
            <a:schemeClr val="bg1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eaLnBrk="0" hangingPunct="0">
              <a:defRPr/>
            </a:pPr>
            <a:endParaRPr lang="en-GB" baseline="0">
              <a:latin typeface="Arial" charset="0"/>
              <a:ea typeface="ＭＳ Ｐゴシック" charset="-128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7235825" y="1144588"/>
            <a:ext cx="1512888" cy="1754187"/>
          </a:xfrm>
          <a:prstGeom prst="rect">
            <a:avLst/>
          </a:prstGeom>
          <a:solidFill>
            <a:schemeClr val="tx1"/>
          </a:solidFill>
        </p:spPr>
        <p:txBody>
          <a:bodyPr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GB" dirty="0">
                <a:solidFill>
                  <a:schemeClr val="bg1"/>
                </a:solidFill>
              </a:rPr>
              <a:t>Context:</a:t>
            </a:r>
          </a:p>
          <a:p>
            <a:pPr marL="457200" indent="-457200">
              <a:lnSpc>
                <a:spcPct val="150000"/>
              </a:lnSpc>
              <a:defRPr/>
            </a:pPr>
            <a:r>
              <a:rPr lang="en-GB" sz="2000" dirty="0">
                <a:solidFill>
                  <a:schemeClr val="bg1"/>
                </a:solidFill>
              </a:rPr>
              <a:t> - Quality</a:t>
            </a:r>
          </a:p>
          <a:p>
            <a:pPr marL="457200" indent="-457200">
              <a:lnSpc>
                <a:spcPct val="150000"/>
              </a:lnSpc>
              <a:defRPr/>
            </a:pPr>
            <a:r>
              <a:rPr lang="en-GB" sz="2000" dirty="0">
                <a:solidFill>
                  <a:schemeClr val="bg1"/>
                </a:solidFill>
              </a:rPr>
              <a:t>- Site Constraints</a:t>
            </a:r>
          </a:p>
          <a:p>
            <a:pPr marL="457200" indent="-457200">
              <a:lnSpc>
                <a:spcPct val="150000"/>
              </a:lnSpc>
              <a:defRPr/>
            </a:pPr>
            <a:r>
              <a:rPr lang="en-GB" sz="2000" dirty="0">
                <a:solidFill>
                  <a:schemeClr val="bg1"/>
                </a:solidFill>
              </a:rPr>
              <a:t>- Usage</a:t>
            </a:r>
          </a:p>
          <a:p>
            <a:pPr marL="457200" indent="-457200">
              <a:lnSpc>
                <a:spcPct val="150000"/>
              </a:lnSpc>
              <a:defRPr/>
            </a:pP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34" name="Cross 33"/>
          <p:cNvSpPr/>
          <p:nvPr/>
        </p:nvSpPr>
        <p:spPr bwMode="auto">
          <a:xfrm>
            <a:off x="6824663" y="2020888"/>
            <a:ext cx="327025" cy="328612"/>
          </a:xfrm>
          <a:prstGeom prst="plus">
            <a:avLst>
              <a:gd name="adj" fmla="val 34202"/>
            </a:avLst>
          </a:prstGeom>
          <a:solidFill>
            <a:schemeClr val="bg1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eaLnBrk="0" hangingPunct="0">
              <a:defRPr/>
            </a:pPr>
            <a:endParaRPr lang="en-GB" baseline="0">
              <a:latin typeface="Arial" charset="0"/>
              <a:ea typeface="ＭＳ Ｐゴシック" charset="-128"/>
            </a:endParaRPr>
          </a:p>
        </p:txBody>
      </p:sp>
      <p:sp>
        <p:nvSpPr>
          <p:cNvPr id="11275" name="Rounded Rectangle 34"/>
          <p:cNvSpPr>
            <a:spLocks noChangeArrowheads="1"/>
          </p:cNvSpPr>
          <p:nvPr/>
        </p:nvSpPr>
        <p:spPr bwMode="auto">
          <a:xfrm>
            <a:off x="5200650" y="3944938"/>
            <a:ext cx="3743325" cy="576262"/>
          </a:xfrm>
          <a:prstGeom prst="roundRect">
            <a:avLst>
              <a:gd name="adj" fmla="val 16667"/>
            </a:avLst>
          </a:prstGeom>
          <a:solidFill>
            <a:srgbClr val="6BA42C"/>
          </a:solidFill>
          <a:ln w="9525">
            <a:noFill/>
            <a:round/>
            <a:headEnd/>
            <a:tailEnd/>
          </a:ln>
          <a:effectLst>
            <a:outerShdw blurRad="50800" dist="38100" dir="2700000">
              <a:srgbClr val="B3B3B3">
                <a:alpha val="43000"/>
              </a:srgbClr>
            </a:outerShdw>
          </a:effectLst>
        </p:spPr>
        <p:txBody>
          <a:bodyPr>
            <a:prstTxWarp prst="textNoShape">
              <a:avLst/>
            </a:prstTxWarp>
          </a:bodyPr>
          <a:lstStyle/>
          <a:p>
            <a:pPr algn="ctr" eaLnBrk="0" hangingPunct="0"/>
            <a:r>
              <a:rPr lang="en-GB" baseline="0">
                <a:solidFill>
                  <a:schemeClr val="bg1"/>
                </a:solidFill>
              </a:rPr>
              <a:t>RAPIER MODEL</a:t>
            </a:r>
          </a:p>
        </p:txBody>
      </p:sp>
      <p:sp>
        <p:nvSpPr>
          <p:cNvPr id="36" name="Down Arrow 35"/>
          <p:cNvSpPr/>
          <p:nvPr/>
        </p:nvSpPr>
        <p:spPr bwMode="auto">
          <a:xfrm>
            <a:off x="6732588" y="3357563"/>
            <a:ext cx="647700" cy="431800"/>
          </a:xfrm>
          <a:prstGeom prst="downArrow">
            <a:avLst>
              <a:gd name="adj1" fmla="val 50000"/>
              <a:gd name="adj2" fmla="val 68404"/>
            </a:avLst>
          </a:prstGeom>
          <a:solidFill>
            <a:schemeClr val="bg1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eaLnBrk="0" hangingPunct="0">
              <a:defRPr/>
            </a:pPr>
            <a:endParaRPr lang="en-GB" baseline="0">
              <a:latin typeface="Arial" charset="0"/>
              <a:ea typeface="ＭＳ Ｐゴシック" charset="-128"/>
            </a:endParaRPr>
          </a:p>
        </p:txBody>
      </p:sp>
      <p:pic>
        <p:nvPicPr>
          <p:cNvPr id="37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0556" b="62983"/>
          <a:stretch>
            <a:fillRect/>
          </a:stretch>
        </p:blipFill>
        <p:spPr bwMode="auto">
          <a:xfrm>
            <a:off x="6208713" y="4737100"/>
            <a:ext cx="1800225" cy="1512888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ular Callout 10"/>
          <p:cNvSpPr>
            <a:spLocks noChangeArrowheads="1"/>
          </p:cNvSpPr>
          <p:nvPr/>
        </p:nvSpPr>
        <p:spPr bwMode="auto">
          <a:xfrm>
            <a:off x="6372225" y="1844675"/>
            <a:ext cx="1800225" cy="4321175"/>
          </a:xfrm>
          <a:prstGeom prst="wedgeRectCallout">
            <a:avLst>
              <a:gd name="adj1" fmla="val -146162"/>
              <a:gd name="adj2" fmla="val 2917"/>
            </a:avLst>
          </a:prstGeom>
          <a:solidFill>
            <a:srgbClr val="E1F2CE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eaLnBrk="0" hangingPunct="0"/>
            <a:endParaRPr lang="en-US" baseline="0"/>
          </a:p>
        </p:txBody>
      </p:sp>
      <p:sp>
        <p:nvSpPr>
          <p:cNvPr id="13314" name="Text Placeholder 4"/>
          <p:cNvSpPr>
            <a:spLocks noGrp="1"/>
          </p:cNvSpPr>
          <p:nvPr>
            <p:ph type="body" sz="quarter" idx="11"/>
          </p:nvPr>
        </p:nvSpPr>
        <p:spPr bwMode="auto">
          <a:xfrm>
            <a:off x="260350" y="765175"/>
            <a:ext cx="4235450" cy="576263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lnSpc>
                <a:spcPct val="150000"/>
              </a:lnSpc>
              <a:buClr>
                <a:srgbClr val="596873"/>
              </a:buClr>
            </a:pPr>
            <a:r>
              <a:rPr lang="en-GB" sz="2000" smtClean="0">
                <a:ea typeface="Arial" pitchFamily="-72" charset="0"/>
                <a:cs typeface="Arial" pitchFamily="-72" charset="0"/>
              </a:rPr>
              <a:t>Lifecycle Cost Projection</a:t>
            </a:r>
          </a:p>
          <a:p>
            <a:pPr>
              <a:lnSpc>
                <a:spcPct val="90000"/>
              </a:lnSpc>
              <a:spcBef>
                <a:spcPts val="1200"/>
              </a:spcBef>
            </a:pPr>
            <a:endParaRPr lang="en-GB" smtClean="0">
              <a:sym typeface="Wingdings" pitchFamily="-72" charset="2"/>
            </a:endParaRPr>
          </a:p>
          <a:p>
            <a:pPr>
              <a:lnSpc>
                <a:spcPct val="90000"/>
              </a:lnSpc>
              <a:spcBef>
                <a:spcPts val="1200"/>
              </a:spcBef>
            </a:pPr>
            <a:endParaRPr lang="en-GB" smtClean="0">
              <a:sym typeface="Wingdings" pitchFamily="-72" charset="2"/>
            </a:endParaRPr>
          </a:p>
          <a:p>
            <a:pPr>
              <a:lnSpc>
                <a:spcPct val="90000"/>
              </a:lnSpc>
              <a:spcBef>
                <a:spcPts val="1200"/>
              </a:spcBef>
            </a:pPr>
            <a:endParaRPr lang="en-GB" smtClean="0">
              <a:sym typeface="Wingdings" pitchFamily="-72" charset="2"/>
            </a:endParaRPr>
          </a:p>
        </p:txBody>
      </p:sp>
      <p:sp>
        <p:nvSpPr>
          <p:cNvPr id="13315" name="Text Placeholder 5"/>
          <p:cNvSpPr txBox="1">
            <a:spLocks/>
          </p:cNvSpPr>
          <p:nvPr/>
        </p:nvSpPr>
        <p:spPr bwMode="auto">
          <a:xfrm>
            <a:off x="4724400" y="209550"/>
            <a:ext cx="41910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 algn="r" eaLnBrk="0" hangingPunct="0">
              <a:spcBef>
                <a:spcPct val="20000"/>
              </a:spcBef>
            </a:pPr>
            <a:r>
              <a:rPr lang="en-US" sz="2000" baseline="0">
                <a:solidFill>
                  <a:srgbClr val="78A72A"/>
                </a:solidFill>
              </a:rPr>
              <a:t>Cost Model</a:t>
            </a:r>
            <a:endParaRPr lang="en-US" sz="2000" baseline="0">
              <a:solidFill>
                <a:schemeClr val="bg1"/>
              </a:solidFill>
            </a:endParaRPr>
          </a:p>
        </p:txBody>
      </p:sp>
      <p:graphicFrame>
        <p:nvGraphicFramePr>
          <p:cNvPr id="9" name="Diagram 8"/>
          <p:cNvGraphicFramePr/>
          <p:nvPr/>
        </p:nvGraphicFramePr>
        <p:xfrm>
          <a:off x="6228184" y="1988840"/>
          <a:ext cx="2111896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10" name="Diagram 9"/>
          <p:cNvGraphicFramePr/>
          <p:nvPr/>
        </p:nvGraphicFramePr>
        <p:xfrm>
          <a:off x="683568" y="2420888"/>
          <a:ext cx="3912096" cy="34001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ase Study GR II_Page_4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24300" y="4724400"/>
            <a:ext cx="2232025" cy="194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9" name="Text Placeholder 4"/>
          <p:cNvSpPr>
            <a:spLocks noGrp="1"/>
          </p:cNvSpPr>
          <p:nvPr>
            <p:ph type="body" sz="quarter" idx="11"/>
          </p:nvPr>
        </p:nvSpPr>
        <p:spPr bwMode="auto">
          <a:xfrm>
            <a:off x="260350" y="765175"/>
            <a:ext cx="3473450" cy="511175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lnSpc>
                <a:spcPct val="150000"/>
              </a:lnSpc>
              <a:buClr>
                <a:srgbClr val="596873"/>
              </a:buClr>
            </a:pPr>
            <a:r>
              <a:rPr lang="en-GB" sz="2000" b="1" dirty="0" err="1">
                <a:ea typeface="Arial" charset="0"/>
                <a:cs typeface="Arial" charset="0"/>
              </a:rPr>
              <a:t>SUN</a:t>
            </a:r>
            <a:r>
              <a:rPr lang="en-GB" sz="2000" dirty="0" err="1">
                <a:ea typeface="Arial" charset="0"/>
                <a:cs typeface="Arial" charset="0"/>
              </a:rPr>
              <a:t>Tool</a:t>
            </a:r>
            <a:endParaRPr lang="en-GB" sz="2000" dirty="0">
              <a:ea typeface="Arial" charset="0"/>
              <a:cs typeface="Arial" charset="0"/>
            </a:endParaRPr>
          </a:p>
          <a:p>
            <a:pPr>
              <a:spcBef>
                <a:spcPts val="1200"/>
              </a:spcBef>
              <a:buFontTx/>
              <a:buChar char="•"/>
            </a:pPr>
            <a:r>
              <a:rPr lang="en-GB" dirty="0">
                <a:cs typeface="ＭＳ Ｐゴシック" charset="-128"/>
                <a:sym typeface="Wingdings" charset="2"/>
              </a:rPr>
              <a:t>Development and extension of existing model (</a:t>
            </a:r>
            <a:r>
              <a:rPr lang="en-GB" dirty="0" err="1">
                <a:cs typeface="ＭＳ Ｐゴシック" charset="-128"/>
                <a:sym typeface="Wingdings" charset="2"/>
              </a:rPr>
              <a:t>SUNtool</a:t>
            </a:r>
            <a:r>
              <a:rPr lang="en-GB" dirty="0">
                <a:cs typeface="ＭＳ Ｐゴシック" charset="-128"/>
                <a:sym typeface="Wingdings" charset="2"/>
              </a:rPr>
              <a:t>)</a:t>
            </a:r>
          </a:p>
          <a:p>
            <a:pPr>
              <a:spcBef>
                <a:spcPts val="1200"/>
              </a:spcBef>
              <a:buFontTx/>
              <a:buChar char="•"/>
            </a:pPr>
            <a:r>
              <a:rPr lang="en-GB" dirty="0">
                <a:cs typeface="ＭＳ Ｐゴシック" charset="-128"/>
                <a:sym typeface="Wingdings" charset="2"/>
              </a:rPr>
              <a:t>Fast solving modeller returning detailed and accurate results in seconds</a:t>
            </a:r>
          </a:p>
          <a:p>
            <a:pPr>
              <a:spcBef>
                <a:spcPts val="1200"/>
              </a:spcBef>
              <a:buFontTx/>
              <a:buChar char="•"/>
            </a:pPr>
            <a:r>
              <a:rPr lang="en-GB" dirty="0">
                <a:cs typeface="ＭＳ Ｐゴシック" charset="-128"/>
              </a:rPr>
              <a:t>Automatic (implicit) zoning</a:t>
            </a:r>
            <a:endParaRPr lang="en-GB" dirty="0">
              <a:cs typeface="ＭＳ Ｐゴシック" charset="-128"/>
              <a:sym typeface="Wingdings" charset="2"/>
            </a:endParaRPr>
          </a:p>
          <a:p>
            <a:pPr>
              <a:spcBef>
                <a:spcPts val="1200"/>
              </a:spcBef>
              <a:buFontTx/>
              <a:buChar char="•"/>
            </a:pPr>
            <a:r>
              <a:rPr lang="en-GB" dirty="0">
                <a:cs typeface="ＭＳ Ｐゴシック" charset="-128"/>
                <a:sym typeface="Wingdings" charset="2"/>
              </a:rPr>
              <a:t>Hourly or sub-hourly time steps</a:t>
            </a:r>
          </a:p>
          <a:p>
            <a:pPr>
              <a:spcBef>
                <a:spcPts val="1200"/>
              </a:spcBef>
              <a:buFontTx/>
              <a:buChar char="•"/>
            </a:pPr>
            <a:r>
              <a:rPr lang="en-GB" dirty="0">
                <a:cs typeface="ＭＳ Ｐゴシック" charset="-128"/>
                <a:sym typeface="Wingdings" charset="2"/>
              </a:rPr>
              <a:t>Plant &amp; equipment sizing</a:t>
            </a:r>
          </a:p>
          <a:p>
            <a:pPr>
              <a:spcBef>
                <a:spcPts val="1200"/>
              </a:spcBef>
              <a:buFontTx/>
              <a:buChar char="•"/>
            </a:pPr>
            <a:r>
              <a:rPr lang="en-GB" dirty="0">
                <a:cs typeface="ＭＳ Ｐゴシック" charset="-128"/>
                <a:sym typeface="Wingdings" charset="2"/>
              </a:rPr>
              <a:t>Supports </a:t>
            </a:r>
            <a:r>
              <a:rPr lang="en-GB" dirty="0" err="1">
                <a:cs typeface="ＭＳ Ｐゴシック" charset="-128"/>
                <a:sym typeface="Wingdings" charset="2"/>
              </a:rPr>
              <a:t>gbXML</a:t>
            </a:r>
            <a:r>
              <a:rPr lang="en-GB" dirty="0">
                <a:cs typeface="ＭＳ Ｐゴシック" charset="-128"/>
                <a:sym typeface="Wingdings" charset="2"/>
              </a:rPr>
              <a:t> model geometry and constructions</a:t>
            </a:r>
          </a:p>
          <a:p>
            <a:pPr>
              <a:spcBef>
                <a:spcPts val="1200"/>
              </a:spcBef>
              <a:buFontTx/>
              <a:buChar char="•"/>
            </a:pPr>
            <a:r>
              <a:rPr lang="en-GB" dirty="0">
                <a:cs typeface="ＭＳ Ｐゴシック" charset="-128"/>
                <a:sym typeface="Wingdings" charset="2"/>
              </a:rPr>
              <a:t>Validated results</a:t>
            </a:r>
          </a:p>
          <a:p>
            <a:pPr>
              <a:lnSpc>
                <a:spcPct val="90000"/>
              </a:lnSpc>
              <a:spcBef>
                <a:spcPts val="1200"/>
              </a:spcBef>
            </a:pPr>
            <a:endParaRPr lang="en-GB" sz="1200" dirty="0">
              <a:cs typeface="ＭＳ Ｐゴシック" charset="-128"/>
              <a:sym typeface="Wingdings" charset="2"/>
            </a:endParaRPr>
          </a:p>
          <a:p>
            <a:pPr>
              <a:lnSpc>
                <a:spcPct val="90000"/>
              </a:lnSpc>
              <a:spcBef>
                <a:spcPts val="1200"/>
              </a:spcBef>
            </a:pPr>
            <a:endParaRPr lang="en-GB" sz="1200" dirty="0">
              <a:cs typeface="ＭＳ Ｐゴシック" charset="-128"/>
              <a:sym typeface="Wingdings" charset="2"/>
            </a:endParaRPr>
          </a:p>
          <a:p>
            <a:pPr>
              <a:lnSpc>
                <a:spcPct val="90000"/>
              </a:lnSpc>
              <a:spcBef>
                <a:spcPts val="1200"/>
              </a:spcBef>
            </a:pPr>
            <a:endParaRPr lang="en-GB" sz="1200" dirty="0">
              <a:cs typeface="ＭＳ Ｐゴシック" charset="-128"/>
              <a:sym typeface="Wingdings" charset="2"/>
            </a:endParaRPr>
          </a:p>
        </p:txBody>
      </p:sp>
      <p:sp>
        <p:nvSpPr>
          <p:cNvPr id="4100" name="Text Placeholder 5"/>
          <p:cNvSpPr txBox="1">
            <a:spLocks/>
          </p:cNvSpPr>
          <p:nvPr/>
        </p:nvSpPr>
        <p:spPr bwMode="auto">
          <a:xfrm>
            <a:off x="4724400" y="209550"/>
            <a:ext cx="41910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 algn="r" eaLnBrk="0" hangingPunct="0">
              <a:spcBef>
                <a:spcPct val="20000"/>
              </a:spcBef>
            </a:pPr>
            <a:r>
              <a:rPr lang="en-US" sz="2000" baseline="0">
                <a:solidFill>
                  <a:srgbClr val="78A72A"/>
                </a:solidFill>
              </a:rPr>
              <a:t>Energy Model</a:t>
            </a:r>
          </a:p>
        </p:txBody>
      </p:sp>
      <p:pic>
        <p:nvPicPr>
          <p:cNvPr id="4101" name="Picture 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46" t="12436" r="2760" b="12949"/>
          <a:stretch>
            <a:fillRect/>
          </a:stretch>
        </p:blipFill>
        <p:spPr bwMode="auto">
          <a:xfrm>
            <a:off x="4140200" y="981075"/>
            <a:ext cx="4608513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2" name="Picture 7" descr="CH Proposal Heating absolut.jp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40200" y="2014538"/>
            <a:ext cx="4591050" cy="2493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3" name="Picture 8" descr="Greece Final Plant Graphs.jp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27763" y="4819650"/>
            <a:ext cx="2376487" cy="164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Placeholder 4"/>
          <p:cNvSpPr>
            <a:spLocks noGrp="1"/>
          </p:cNvSpPr>
          <p:nvPr>
            <p:ph type="body" sz="quarter" idx="11"/>
          </p:nvPr>
        </p:nvSpPr>
        <p:spPr bwMode="auto">
          <a:xfrm>
            <a:off x="260350" y="765175"/>
            <a:ext cx="4235450" cy="4103688"/>
          </a:xfrm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lnSpc>
                <a:spcPct val="150000"/>
              </a:lnSpc>
              <a:buClr>
                <a:srgbClr val="596873"/>
              </a:buClr>
            </a:pPr>
            <a:r>
              <a:rPr lang="en-GB" sz="2000" dirty="0" smtClean="0">
                <a:ea typeface="Arial" charset="0"/>
                <a:cs typeface="Arial" charset="0"/>
              </a:rPr>
              <a:t>Specialised Engines</a:t>
            </a:r>
          </a:p>
          <a:p>
            <a:pPr>
              <a:lnSpc>
                <a:spcPct val="110000"/>
              </a:lnSpc>
              <a:spcBef>
                <a:spcPts val="1200"/>
              </a:spcBef>
            </a:pPr>
            <a:r>
              <a:rPr lang="en-GB" dirty="0">
                <a:cs typeface="ＭＳ Ｐゴシック" charset="-128"/>
                <a:sym typeface="Wingdings" charset="2"/>
              </a:rPr>
              <a:t>Engines developed to provide early stage accurate guidance for:</a:t>
            </a:r>
          </a:p>
          <a:p>
            <a:pPr>
              <a:lnSpc>
                <a:spcPct val="110000"/>
              </a:lnSpc>
              <a:spcBef>
                <a:spcPts val="1200"/>
              </a:spcBef>
              <a:buFontTx/>
              <a:buChar char="•"/>
            </a:pPr>
            <a:r>
              <a:rPr lang="en-GB" dirty="0">
                <a:cs typeface="ＭＳ Ｐゴシック" charset="-128"/>
                <a:sym typeface="Wingdings" charset="2"/>
              </a:rPr>
              <a:t>Water services</a:t>
            </a:r>
          </a:p>
          <a:p>
            <a:pPr>
              <a:lnSpc>
                <a:spcPct val="110000"/>
              </a:lnSpc>
              <a:spcBef>
                <a:spcPts val="1200"/>
              </a:spcBef>
              <a:buFontTx/>
              <a:buChar char="•"/>
            </a:pPr>
            <a:r>
              <a:rPr lang="en-GB" dirty="0">
                <a:cs typeface="ＭＳ Ｐゴシック" charset="-128"/>
                <a:sym typeface="Wingdings" charset="2"/>
              </a:rPr>
              <a:t>Plant room sizing</a:t>
            </a:r>
          </a:p>
          <a:p>
            <a:pPr>
              <a:lnSpc>
                <a:spcPct val="110000"/>
              </a:lnSpc>
              <a:spcBef>
                <a:spcPts val="1200"/>
              </a:spcBef>
              <a:buFontTx/>
              <a:buChar char="•"/>
            </a:pPr>
            <a:r>
              <a:rPr lang="en-GB" dirty="0">
                <a:cs typeface="ＭＳ Ｐゴシック" charset="-128"/>
                <a:sym typeface="Wingdings" charset="2"/>
              </a:rPr>
              <a:t>HVAC services optimiser</a:t>
            </a:r>
          </a:p>
          <a:p>
            <a:pPr>
              <a:lnSpc>
                <a:spcPct val="110000"/>
              </a:lnSpc>
              <a:spcBef>
                <a:spcPts val="1200"/>
              </a:spcBef>
              <a:buFontTx/>
              <a:buChar char="•"/>
            </a:pPr>
            <a:r>
              <a:rPr lang="en-GB" dirty="0">
                <a:cs typeface="ＭＳ Ｐゴシック" charset="-128"/>
                <a:sym typeface="Wingdings" charset="2"/>
              </a:rPr>
              <a:t>Lift quantifier</a:t>
            </a:r>
          </a:p>
          <a:p>
            <a:pPr>
              <a:lnSpc>
                <a:spcPct val="110000"/>
              </a:lnSpc>
              <a:spcBef>
                <a:spcPts val="1200"/>
              </a:spcBef>
              <a:buFontTx/>
              <a:buChar char="•"/>
            </a:pPr>
            <a:r>
              <a:rPr lang="en-GB" dirty="0">
                <a:cs typeface="ＭＳ Ｐゴシック" charset="-128"/>
                <a:sym typeface="Wingdings" charset="2"/>
              </a:rPr>
              <a:t>Climate analysis tool</a:t>
            </a:r>
          </a:p>
          <a:p>
            <a:pPr>
              <a:spcBef>
                <a:spcPts val="1200"/>
              </a:spcBef>
            </a:pPr>
            <a:endParaRPr lang="en-GB" sz="1200" dirty="0">
              <a:cs typeface="ＭＳ Ｐゴシック" charset="-128"/>
              <a:sym typeface="Wingdings" charset="2"/>
            </a:endParaRPr>
          </a:p>
          <a:p>
            <a:pPr>
              <a:spcBef>
                <a:spcPts val="1200"/>
              </a:spcBef>
            </a:pPr>
            <a:endParaRPr lang="en-GB" sz="1200" dirty="0">
              <a:cs typeface="ＭＳ Ｐゴシック" charset="-128"/>
              <a:sym typeface="Wingdings" charset="2"/>
            </a:endParaRPr>
          </a:p>
          <a:p>
            <a:pPr>
              <a:spcBef>
                <a:spcPts val="1200"/>
              </a:spcBef>
            </a:pPr>
            <a:endParaRPr lang="en-GB" sz="1200" dirty="0">
              <a:cs typeface="ＭＳ Ｐゴシック" charset="-128"/>
              <a:sym typeface="Wingdings" charset="2"/>
            </a:endParaRPr>
          </a:p>
        </p:txBody>
      </p:sp>
      <p:sp>
        <p:nvSpPr>
          <p:cNvPr id="5123" name="Text Placeholder 5"/>
          <p:cNvSpPr txBox="1">
            <a:spLocks/>
          </p:cNvSpPr>
          <p:nvPr/>
        </p:nvSpPr>
        <p:spPr bwMode="auto">
          <a:xfrm>
            <a:off x="4724400" y="209550"/>
            <a:ext cx="41910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 algn="r" eaLnBrk="0" hangingPunct="0">
              <a:spcBef>
                <a:spcPct val="20000"/>
              </a:spcBef>
            </a:pPr>
            <a:r>
              <a:rPr lang="en-US" sz="2000" baseline="0">
                <a:solidFill>
                  <a:srgbClr val="78A72A"/>
                </a:solidFill>
              </a:rPr>
              <a:t>Services Model</a:t>
            </a:r>
          </a:p>
        </p:txBody>
      </p:sp>
      <p:grpSp>
        <p:nvGrpSpPr>
          <p:cNvPr id="2" name="Group 131"/>
          <p:cNvGrpSpPr>
            <a:grpSpLocks/>
          </p:cNvGrpSpPr>
          <p:nvPr/>
        </p:nvGrpSpPr>
        <p:grpSpPr bwMode="auto">
          <a:xfrm>
            <a:off x="2027238" y="4772025"/>
            <a:ext cx="3984625" cy="1897063"/>
            <a:chOff x="179512" y="5085184"/>
            <a:chExt cx="3722112" cy="1772816"/>
          </a:xfrm>
        </p:grpSpPr>
        <p:pic>
          <p:nvPicPr>
            <p:cNvPr id="5144" name="wind_rose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9672" y="5229200"/>
              <a:ext cx="2281952" cy="1628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145" name="sun_path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512" y="5085184"/>
              <a:ext cx="1512168" cy="16891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5125" name="summary_chart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556" r="8333" b="6750"/>
          <a:stretch>
            <a:fillRect/>
          </a:stretch>
        </p:blipFill>
        <p:spPr bwMode="auto">
          <a:xfrm>
            <a:off x="6084888" y="4746625"/>
            <a:ext cx="2663825" cy="192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oup 145"/>
          <p:cNvGrpSpPr>
            <a:grpSpLocks/>
          </p:cNvGrpSpPr>
          <p:nvPr/>
        </p:nvGrpSpPr>
        <p:grpSpPr bwMode="auto">
          <a:xfrm>
            <a:off x="5073650" y="1196975"/>
            <a:ext cx="3386138" cy="2619375"/>
            <a:chOff x="4218761" y="1196752"/>
            <a:chExt cx="3386856" cy="2619402"/>
          </a:xfrm>
        </p:grpSpPr>
        <p:grpSp>
          <p:nvGrpSpPr>
            <p:cNvPr id="4" name="Group 125"/>
            <p:cNvGrpSpPr>
              <a:grpSpLocks/>
            </p:cNvGrpSpPr>
            <p:nvPr/>
          </p:nvGrpSpPr>
          <p:grpSpPr bwMode="auto">
            <a:xfrm>
              <a:off x="4218761" y="1412776"/>
              <a:ext cx="3386856" cy="2217941"/>
              <a:chOff x="2549733" y="1242581"/>
              <a:chExt cx="5136512" cy="3363736"/>
            </a:xfrm>
          </p:grpSpPr>
          <p:pic>
            <p:nvPicPr>
              <p:cNvPr id="5140" name="Picture 39" descr="aigua_gris.png"/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53880" y="3029322"/>
                <a:ext cx="1573776" cy="15255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23" name="Text Placeholder 5"/>
              <p:cNvSpPr txBox="1">
                <a:spLocks/>
              </p:cNvSpPr>
              <p:nvPr/>
            </p:nvSpPr>
            <p:spPr bwMode="auto">
              <a:xfrm rot="16200000">
                <a:off x="4062167" y="1685352"/>
                <a:ext cx="1362720" cy="476807"/>
              </a:xfrm>
              <a:prstGeom prst="rect">
                <a:avLst/>
              </a:prstGeom>
              <a:noFill/>
              <a:ln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marL="342900" indent="-342900" algn="ctr" eaLnBrk="0" hangingPunct="0">
                  <a:spcBef>
                    <a:spcPct val="20000"/>
                  </a:spcBef>
                  <a:defRPr/>
                </a:pPr>
                <a:r>
                  <a:rPr lang="en-US" sz="1400" b="1" kern="0" baseline="0" dirty="0">
                    <a:latin typeface="+mn-lt"/>
                    <a:ea typeface="+mn-ea"/>
                    <a:cs typeface="+mn-cs"/>
                  </a:rPr>
                  <a:t>Supply</a:t>
                </a:r>
              </a:p>
            </p:txBody>
          </p:sp>
          <p:sp>
            <p:nvSpPr>
              <p:cNvPr id="124" name="Text Placeholder 5"/>
              <p:cNvSpPr txBox="1">
                <a:spLocks/>
              </p:cNvSpPr>
              <p:nvPr/>
            </p:nvSpPr>
            <p:spPr bwMode="auto">
              <a:xfrm rot="19838394">
                <a:off x="2549733" y="4129148"/>
                <a:ext cx="1656784" cy="476711"/>
              </a:xfrm>
              <a:prstGeom prst="rect">
                <a:avLst/>
              </a:prstGeom>
              <a:noFill/>
              <a:ln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marL="342900" indent="-342900" algn="ctr" eaLnBrk="0" hangingPunct="0">
                  <a:spcBef>
                    <a:spcPct val="20000"/>
                  </a:spcBef>
                  <a:defRPr/>
                </a:pPr>
                <a:r>
                  <a:rPr lang="en-US" sz="1400" b="1" kern="0" baseline="0" dirty="0">
                    <a:latin typeface="+mn-lt"/>
                    <a:ea typeface="+mn-ea"/>
                    <a:cs typeface="+mn-cs"/>
                  </a:rPr>
                  <a:t>Recycle</a:t>
                </a:r>
              </a:p>
            </p:txBody>
          </p:sp>
          <p:sp>
            <p:nvSpPr>
              <p:cNvPr id="125" name="Text Placeholder 5"/>
              <p:cNvSpPr txBox="1">
                <a:spLocks/>
              </p:cNvSpPr>
              <p:nvPr/>
            </p:nvSpPr>
            <p:spPr bwMode="auto">
              <a:xfrm rot="1800000">
                <a:off x="5829587" y="3861900"/>
                <a:ext cx="1856658" cy="440597"/>
              </a:xfrm>
              <a:prstGeom prst="rect">
                <a:avLst/>
              </a:prstGeom>
              <a:noFill/>
              <a:ln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marL="342900" indent="-342900" algn="ctr" eaLnBrk="0" hangingPunct="0">
                  <a:spcBef>
                    <a:spcPct val="20000"/>
                  </a:spcBef>
                  <a:defRPr/>
                </a:pPr>
                <a:r>
                  <a:rPr lang="en-US" sz="1400" b="1" kern="0" baseline="0" dirty="0">
                    <a:latin typeface="+mn-lt"/>
                    <a:ea typeface="+mn-ea"/>
                    <a:cs typeface="+mn-cs"/>
                  </a:rPr>
                  <a:t>(Re) Use</a:t>
                </a:r>
              </a:p>
            </p:txBody>
          </p:sp>
        </p:grpSp>
        <p:grpSp>
          <p:nvGrpSpPr>
            <p:cNvPr id="5" name="Group 143"/>
            <p:cNvGrpSpPr>
              <a:grpSpLocks/>
            </p:cNvGrpSpPr>
            <p:nvPr/>
          </p:nvGrpSpPr>
          <p:grpSpPr bwMode="auto">
            <a:xfrm>
              <a:off x="5868144" y="1196752"/>
              <a:ext cx="223032" cy="1292309"/>
              <a:chOff x="2286000" y="997074"/>
              <a:chExt cx="609600" cy="3532188"/>
            </a:xfrm>
          </p:grpSpPr>
          <p:sp>
            <p:nvSpPr>
              <p:cNvPr id="134" name="Rounded Rectangle 133"/>
              <p:cNvSpPr/>
              <p:nvPr/>
            </p:nvSpPr>
            <p:spPr>
              <a:xfrm>
                <a:off x="2287039" y="997074"/>
                <a:ext cx="607591" cy="1765998"/>
              </a:xfrm>
              <a:prstGeom prst="round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 sz="1100">
                  <a:solidFill>
                    <a:srgbClr val="FFFFFF"/>
                  </a:solidFill>
                  <a:cs typeface="ＭＳ Ｐゴシック" charset="-128"/>
                </a:endParaRPr>
              </a:p>
            </p:txBody>
          </p:sp>
          <p:sp>
            <p:nvSpPr>
              <p:cNvPr id="135" name="Rounded Rectangle 134"/>
              <p:cNvSpPr/>
              <p:nvPr/>
            </p:nvSpPr>
            <p:spPr>
              <a:xfrm>
                <a:off x="2287039" y="3058128"/>
                <a:ext cx="607591" cy="585772"/>
              </a:xfrm>
              <a:prstGeom prst="round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 sz="1100">
                  <a:solidFill>
                    <a:srgbClr val="FFFFFF"/>
                  </a:solidFill>
                  <a:cs typeface="ＭＳ Ｐゴシック" charset="-128"/>
                </a:endParaRPr>
              </a:p>
            </p:txBody>
          </p:sp>
          <p:sp>
            <p:nvSpPr>
              <p:cNvPr id="136" name="Rounded Rectangle 135"/>
              <p:cNvSpPr/>
              <p:nvPr/>
            </p:nvSpPr>
            <p:spPr>
              <a:xfrm>
                <a:off x="2287039" y="2763072"/>
                <a:ext cx="607591" cy="295056"/>
              </a:xfrm>
              <a:prstGeom prst="round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 sz="1100">
                  <a:solidFill>
                    <a:srgbClr val="000000"/>
                  </a:solidFill>
                  <a:cs typeface="ＭＳ Ｐゴシック" charset="-128"/>
                </a:endParaRPr>
              </a:p>
            </p:txBody>
          </p:sp>
          <p:sp>
            <p:nvSpPr>
              <p:cNvPr id="137" name="Rounded Rectangle 136"/>
              <p:cNvSpPr/>
              <p:nvPr/>
            </p:nvSpPr>
            <p:spPr>
              <a:xfrm>
                <a:off x="2287039" y="3643900"/>
                <a:ext cx="607591" cy="885168"/>
              </a:xfrm>
              <a:prstGeom prst="roundRect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 sz="1000">
                  <a:solidFill>
                    <a:srgbClr val="FFFFFF"/>
                  </a:solidFill>
                  <a:cs typeface="ＭＳ Ｐゴシック" charset="-128"/>
                </a:endParaRPr>
              </a:p>
            </p:txBody>
          </p:sp>
        </p:grpSp>
        <p:sp>
          <p:nvSpPr>
            <p:cNvPr id="142" name="Rounded Rectangle 141"/>
            <p:cNvSpPr/>
            <p:nvPr/>
          </p:nvSpPr>
          <p:spPr>
            <a:xfrm rot="18000000">
              <a:off x="6569576" y="3300973"/>
              <a:ext cx="222252" cy="322330"/>
            </a:xfrm>
            <a:prstGeom prst="round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 sz="1100">
                <a:solidFill>
                  <a:srgbClr val="FFFFFF"/>
                </a:solidFill>
                <a:cs typeface="ＭＳ Ｐゴシック" charset="-128"/>
              </a:endParaRPr>
            </a:p>
          </p:txBody>
        </p:sp>
        <p:grpSp>
          <p:nvGrpSpPr>
            <p:cNvPr id="6" name="Group 144"/>
            <p:cNvGrpSpPr>
              <a:grpSpLocks/>
            </p:cNvGrpSpPr>
            <p:nvPr/>
          </p:nvGrpSpPr>
          <p:grpSpPr bwMode="auto">
            <a:xfrm rot="-7200000">
              <a:off x="4787797" y="3058483"/>
              <a:ext cx="223032" cy="1292309"/>
              <a:chOff x="5243513" y="997074"/>
              <a:chExt cx="609600" cy="3532188"/>
            </a:xfrm>
          </p:grpSpPr>
          <p:sp>
            <p:nvSpPr>
              <p:cNvPr id="138" name="Rounded Rectangle 137"/>
              <p:cNvSpPr/>
              <p:nvPr/>
            </p:nvSpPr>
            <p:spPr>
              <a:xfrm>
                <a:off x="5249327" y="2763657"/>
                <a:ext cx="607468" cy="1176124"/>
              </a:xfrm>
              <a:prstGeom prst="roundRect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 sz="1100">
                  <a:solidFill>
                    <a:srgbClr val="FFFFFF"/>
                  </a:solidFill>
                  <a:cs typeface="ＭＳ Ｐゴシック" charset="-128"/>
                </a:endParaRPr>
              </a:p>
            </p:txBody>
          </p:sp>
          <p:sp>
            <p:nvSpPr>
              <p:cNvPr id="139" name="Rounded Rectangle 138"/>
              <p:cNvSpPr/>
              <p:nvPr/>
            </p:nvSpPr>
            <p:spPr>
              <a:xfrm>
                <a:off x="5244970" y="3940815"/>
                <a:ext cx="607468" cy="295116"/>
              </a:xfrm>
              <a:prstGeom prst="round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 sz="1100">
                  <a:solidFill>
                    <a:srgbClr val="FFFFFF"/>
                  </a:solidFill>
                  <a:cs typeface="ＭＳ Ｐゴシック" charset="-128"/>
                </a:endParaRPr>
              </a:p>
            </p:txBody>
          </p:sp>
          <p:sp>
            <p:nvSpPr>
              <p:cNvPr id="140" name="Rounded Rectangle 139"/>
              <p:cNvSpPr/>
              <p:nvPr/>
            </p:nvSpPr>
            <p:spPr>
              <a:xfrm>
                <a:off x="5247756" y="2469094"/>
                <a:ext cx="607468" cy="295116"/>
              </a:xfrm>
              <a:prstGeom prst="roundRect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 sz="1100">
                  <a:solidFill>
                    <a:srgbClr val="FFFFFF"/>
                  </a:solidFill>
                  <a:cs typeface="ＭＳ Ｐゴシック" charset="-128"/>
                </a:endParaRPr>
              </a:p>
            </p:txBody>
          </p:sp>
          <p:sp>
            <p:nvSpPr>
              <p:cNvPr id="141" name="Rounded Rectangle 140"/>
              <p:cNvSpPr/>
              <p:nvPr/>
            </p:nvSpPr>
            <p:spPr>
              <a:xfrm flipH="1">
                <a:off x="5247389" y="996322"/>
                <a:ext cx="607468" cy="1471237"/>
              </a:xfrm>
              <a:prstGeom prst="round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 sz="1100">
                  <a:solidFill>
                    <a:srgbClr val="FFFFFF"/>
                  </a:solidFill>
                  <a:cs typeface="ＭＳ Ｐゴシック" charset="-128"/>
                </a:endParaRPr>
              </a:p>
            </p:txBody>
          </p:sp>
          <p:sp>
            <p:nvSpPr>
              <p:cNvPr id="143" name="Rounded Rectangle 142"/>
              <p:cNvSpPr/>
              <p:nvPr/>
            </p:nvSpPr>
            <p:spPr>
              <a:xfrm>
                <a:off x="5244732" y="4236344"/>
                <a:ext cx="607468" cy="295116"/>
              </a:xfrm>
              <a:prstGeom prst="roundRect">
                <a:avLst/>
              </a:prstGeom>
              <a:noFill/>
              <a:ln>
                <a:solidFill>
                  <a:schemeClr val="bg1">
                    <a:lumMod val="50000"/>
                  </a:schemeClr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 sz="1100">
                  <a:solidFill>
                    <a:schemeClr val="tx1"/>
                  </a:solidFill>
                  <a:cs typeface="ＭＳ Ｐゴシック" charset="-128"/>
                </a:endParaRPr>
              </a:p>
            </p:txBody>
          </p:sp>
        </p:grp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Text Placeholder 4"/>
          <p:cNvSpPr>
            <a:spLocks noGrp="1"/>
          </p:cNvSpPr>
          <p:nvPr>
            <p:ph type="body" sz="quarter" idx="11"/>
          </p:nvPr>
        </p:nvSpPr>
        <p:spPr bwMode="auto">
          <a:xfrm>
            <a:off x="260350" y="765175"/>
            <a:ext cx="4235450" cy="2087563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lnSpc>
                <a:spcPct val="150000"/>
              </a:lnSpc>
              <a:buClr>
                <a:srgbClr val="596873"/>
              </a:buClr>
            </a:pPr>
            <a:r>
              <a:rPr lang="en-GB" sz="2000" dirty="0" smtClean="0">
                <a:ea typeface="Arial" pitchFamily="-72" charset="0"/>
                <a:cs typeface="Arial" pitchFamily="-72" charset="0"/>
              </a:rPr>
              <a:t>Embodied Carbon</a:t>
            </a:r>
          </a:p>
          <a:p>
            <a:pPr>
              <a:spcBef>
                <a:spcPts val="1200"/>
              </a:spcBef>
              <a:buFontTx/>
              <a:buChar char="•"/>
            </a:pPr>
            <a:r>
              <a:rPr lang="en-GB" dirty="0" smtClean="0">
                <a:sym typeface="Wingdings" pitchFamily="-72" charset="2"/>
              </a:rPr>
              <a:t>Model developed by Architype to support in-house research and analysis of live projects</a:t>
            </a:r>
          </a:p>
          <a:p>
            <a:pPr>
              <a:spcBef>
                <a:spcPts val="1200"/>
              </a:spcBef>
              <a:buFontTx/>
              <a:buChar char="•"/>
            </a:pPr>
            <a:r>
              <a:rPr lang="en-GB" dirty="0" smtClean="0">
                <a:sym typeface="Wingdings" pitchFamily="-72" charset="2"/>
              </a:rPr>
              <a:t>Rich and traceable data sources of CO2e data from ICE v2.0, DECC &amp; selected manufacturers</a:t>
            </a:r>
          </a:p>
          <a:p>
            <a:pPr>
              <a:spcBef>
                <a:spcPts val="1200"/>
              </a:spcBef>
              <a:buFontTx/>
              <a:buChar char="•"/>
            </a:pPr>
            <a:r>
              <a:rPr lang="en-GB" dirty="0" smtClean="0">
                <a:sym typeface="Wingdings" pitchFamily="-72" charset="2"/>
              </a:rPr>
              <a:t>PAS 2050 compliance</a:t>
            </a:r>
          </a:p>
          <a:p>
            <a:pPr>
              <a:spcBef>
                <a:spcPts val="1200"/>
              </a:spcBef>
              <a:buFontTx/>
              <a:buChar char="•"/>
            </a:pPr>
            <a:r>
              <a:rPr lang="en-GB" dirty="0" smtClean="0">
                <a:sym typeface="Wingdings" pitchFamily="-72" charset="2"/>
              </a:rPr>
              <a:t>Cradle-to-Gate and beyond: transport, construction, operation, end of life, re-use</a:t>
            </a:r>
          </a:p>
          <a:p>
            <a:pPr>
              <a:spcBef>
                <a:spcPts val="1200"/>
              </a:spcBef>
              <a:buFontTx/>
              <a:buChar char="•"/>
            </a:pPr>
            <a:r>
              <a:rPr lang="en-GB" dirty="0" smtClean="0">
                <a:sym typeface="Wingdings" pitchFamily="-72" charset="2"/>
              </a:rPr>
              <a:t>Carbon storage (sequestration)</a:t>
            </a:r>
          </a:p>
          <a:p>
            <a:pPr>
              <a:spcBef>
                <a:spcPts val="1200"/>
              </a:spcBef>
              <a:buFontTx/>
              <a:buChar char="•"/>
            </a:pPr>
            <a:r>
              <a:rPr lang="en-GB" dirty="0" smtClean="0">
                <a:sym typeface="Wingdings" pitchFamily="-72" charset="2"/>
              </a:rPr>
              <a:t>Carbon absorption (e.g. GGBS / Lime)</a:t>
            </a:r>
          </a:p>
          <a:p>
            <a:pPr>
              <a:spcBef>
                <a:spcPts val="1200"/>
              </a:spcBef>
              <a:buFontTx/>
              <a:buChar char="•"/>
            </a:pPr>
            <a:r>
              <a:rPr lang="en-GB" dirty="0" smtClean="0">
                <a:sym typeface="Wingdings" pitchFamily="-72" charset="2"/>
              </a:rPr>
              <a:t>Dynamic global transport model</a:t>
            </a:r>
          </a:p>
          <a:p>
            <a:pPr>
              <a:spcBef>
                <a:spcPts val="1200"/>
              </a:spcBef>
              <a:buFontTx/>
              <a:buChar char="•"/>
            </a:pPr>
            <a:r>
              <a:rPr lang="en-GB" dirty="0" smtClean="0">
                <a:sym typeface="Wingdings" pitchFamily="-72" charset="2"/>
              </a:rPr>
              <a:t>Customisable reporting &amp; metrics (e.g. CO2 tonne years)</a:t>
            </a:r>
          </a:p>
          <a:p>
            <a:pPr>
              <a:spcBef>
                <a:spcPts val="1200"/>
              </a:spcBef>
              <a:buFontTx/>
              <a:buChar char="•"/>
            </a:pPr>
            <a:r>
              <a:rPr lang="en-GB" dirty="0" smtClean="0">
                <a:sym typeface="Wingdings" pitchFamily="-72" charset="2"/>
              </a:rPr>
              <a:t>Transparent reporting</a:t>
            </a:r>
          </a:p>
          <a:p>
            <a:pPr>
              <a:lnSpc>
                <a:spcPct val="90000"/>
              </a:lnSpc>
              <a:spcBef>
                <a:spcPts val="1200"/>
              </a:spcBef>
              <a:buFontTx/>
              <a:buChar char="•"/>
            </a:pPr>
            <a:endParaRPr lang="en-GB" dirty="0" smtClean="0">
              <a:sym typeface="Wingdings" pitchFamily="-72" charset="2"/>
            </a:endParaRPr>
          </a:p>
          <a:p>
            <a:pPr>
              <a:lnSpc>
                <a:spcPct val="90000"/>
              </a:lnSpc>
              <a:spcBef>
                <a:spcPts val="1200"/>
              </a:spcBef>
              <a:buFontTx/>
              <a:buChar char="•"/>
            </a:pPr>
            <a:endParaRPr lang="en-GB" dirty="0" smtClean="0">
              <a:sym typeface="Wingdings" pitchFamily="-72" charset="2"/>
            </a:endParaRPr>
          </a:p>
          <a:p>
            <a:pPr>
              <a:lnSpc>
                <a:spcPct val="90000"/>
              </a:lnSpc>
              <a:spcBef>
                <a:spcPts val="1200"/>
              </a:spcBef>
            </a:pPr>
            <a:endParaRPr lang="en-GB" dirty="0" smtClean="0">
              <a:sym typeface="Wingdings" pitchFamily="-72" charset="2"/>
            </a:endParaRPr>
          </a:p>
          <a:p>
            <a:pPr>
              <a:lnSpc>
                <a:spcPct val="90000"/>
              </a:lnSpc>
              <a:spcBef>
                <a:spcPts val="1200"/>
              </a:spcBef>
            </a:pPr>
            <a:endParaRPr lang="en-GB" dirty="0" smtClean="0">
              <a:sym typeface="Wingdings" pitchFamily="-72" charset="2"/>
            </a:endParaRPr>
          </a:p>
          <a:p>
            <a:pPr>
              <a:lnSpc>
                <a:spcPct val="90000"/>
              </a:lnSpc>
              <a:spcBef>
                <a:spcPts val="1200"/>
              </a:spcBef>
            </a:pPr>
            <a:endParaRPr lang="en-GB" dirty="0" smtClean="0">
              <a:sym typeface="Wingdings" pitchFamily="-72" charset="2"/>
            </a:endParaRPr>
          </a:p>
        </p:txBody>
      </p:sp>
      <p:sp>
        <p:nvSpPr>
          <p:cNvPr id="84994" name="Text Placeholder 5"/>
          <p:cNvSpPr txBox="1">
            <a:spLocks/>
          </p:cNvSpPr>
          <p:nvPr/>
        </p:nvSpPr>
        <p:spPr bwMode="auto">
          <a:xfrm>
            <a:off x="4724400" y="209550"/>
            <a:ext cx="41910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 algn="r" eaLnBrk="0" hangingPunct="0">
              <a:spcBef>
                <a:spcPct val="20000"/>
              </a:spcBef>
            </a:pPr>
            <a:r>
              <a:rPr lang="en-US" sz="2000" baseline="0">
                <a:solidFill>
                  <a:srgbClr val="78A72A"/>
                </a:solidFill>
              </a:rPr>
              <a:t>Embodied Carbon Model</a:t>
            </a:r>
          </a:p>
        </p:txBody>
      </p:sp>
      <p:pic>
        <p:nvPicPr>
          <p:cNvPr id="84997" name="Picture 34" descr="Embodied vs operational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83075" y="3124200"/>
            <a:ext cx="4800600" cy="336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5026" name="Picture 34" descr="10-1266-low-carbon-construction-igt-final-report-23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08500" y="1433513"/>
            <a:ext cx="4572000" cy="838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Text Placeholder 4"/>
          <p:cNvSpPr>
            <a:spLocks noGrp="1"/>
          </p:cNvSpPr>
          <p:nvPr>
            <p:ph type="body" sz="quarter" idx="11"/>
          </p:nvPr>
        </p:nvSpPr>
        <p:spPr bwMode="auto">
          <a:xfrm>
            <a:off x="260350" y="765175"/>
            <a:ext cx="4235450" cy="2087563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lnSpc>
                <a:spcPct val="150000"/>
              </a:lnSpc>
              <a:buClr>
                <a:srgbClr val="596873"/>
              </a:buClr>
            </a:pPr>
            <a:r>
              <a:rPr lang="en-GB" sz="2000" dirty="0" smtClean="0">
                <a:ea typeface="Arial" pitchFamily="-72" charset="0"/>
                <a:cs typeface="Arial" pitchFamily="-72" charset="0"/>
              </a:rPr>
              <a:t>Transport</a:t>
            </a:r>
          </a:p>
          <a:p>
            <a:pPr>
              <a:spcBef>
                <a:spcPts val="1200"/>
              </a:spcBef>
              <a:buFontTx/>
              <a:buChar char="•"/>
            </a:pPr>
            <a:r>
              <a:rPr lang="en-GB" dirty="0" smtClean="0">
                <a:sym typeface="Wingdings" pitchFamily="-72" charset="2"/>
              </a:rPr>
              <a:t>Geo-location of manufacture to calculate minimum transport distance</a:t>
            </a:r>
          </a:p>
          <a:p>
            <a:pPr>
              <a:spcBef>
                <a:spcPts val="1200"/>
              </a:spcBef>
              <a:buFontTx/>
              <a:buChar char="•"/>
            </a:pPr>
            <a:r>
              <a:rPr lang="en-GB" dirty="0" smtClean="0">
                <a:sym typeface="Wingdings" pitchFamily="-72" charset="2"/>
              </a:rPr>
              <a:t>Air, sea and land based emissions split</a:t>
            </a:r>
          </a:p>
          <a:p>
            <a:pPr>
              <a:spcBef>
                <a:spcPts val="1200"/>
              </a:spcBef>
              <a:buFontTx/>
              <a:buChar char="•"/>
            </a:pPr>
            <a:r>
              <a:rPr lang="en-GB" dirty="0" smtClean="0">
                <a:sym typeface="Wingdings" pitchFamily="-72" charset="2"/>
              </a:rPr>
              <a:t>Port to port and land based wiggle factors to account for real world transport routes</a:t>
            </a:r>
          </a:p>
          <a:p>
            <a:pPr>
              <a:lnSpc>
                <a:spcPct val="90000"/>
              </a:lnSpc>
              <a:spcBef>
                <a:spcPts val="1200"/>
              </a:spcBef>
            </a:pPr>
            <a:endParaRPr lang="en-GB" dirty="0" smtClean="0">
              <a:sym typeface="Wingdings" pitchFamily="-72" charset="2"/>
            </a:endParaRPr>
          </a:p>
          <a:p>
            <a:pPr>
              <a:lnSpc>
                <a:spcPct val="90000"/>
              </a:lnSpc>
              <a:spcBef>
                <a:spcPts val="1200"/>
              </a:spcBef>
            </a:pPr>
            <a:endParaRPr lang="en-GB" dirty="0" smtClean="0">
              <a:sym typeface="Wingdings" pitchFamily="-72" charset="2"/>
            </a:endParaRPr>
          </a:p>
          <a:p>
            <a:pPr>
              <a:lnSpc>
                <a:spcPct val="90000"/>
              </a:lnSpc>
              <a:spcBef>
                <a:spcPts val="1200"/>
              </a:spcBef>
            </a:pPr>
            <a:endParaRPr lang="en-GB" dirty="0" smtClean="0">
              <a:sym typeface="Wingdings" pitchFamily="-72" charset="2"/>
            </a:endParaRPr>
          </a:p>
        </p:txBody>
      </p:sp>
      <p:sp>
        <p:nvSpPr>
          <p:cNvPr id="87042" name="Text Placeholder 5"/>
          <p:cNvSpPr txBox="1">
            <a:spLocks/>
          </p:cNvSpPr>
          <p:nvPr/>
        </p:nvSpPr>
        <p:spPr bwMode="auto">
          <a:xfrm>
            <a:off x="4724400" y="209550"/>
            <a:ext cx="41910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 algn="r" eaLnBrk="0" hangingPunct="0">
              <a:spcBef>
                <a:spcPct val="20000"/>
              </a:spcBef>
            </a:pPr>
            <a:r>
              <a:rPr lang="en-US" sz="2000" baseline="0" dirty="0" smtClean="0">
                <a:solidFill>
                  <a:srgbClr val="78A72A"/>
                </a:solidFill>
              </a:rPr>
              <a:t>Transport </a:t>
            </a:r>
            <a:r>
              <a:rPr lang="en-US" sz="2000" baseline="0" dirty="0">
                <a:solidFill>
                  <a:srgbClr val="78A72A"/>
                </a:solidFill>
              </a:rPr>
              <a:t>Model</a:t>
            </a:r>
          </a:p>
        </p:txBody>
      </p:sp>
      <p:grpSp>
        <p:nvGrpSpPr>
          <p:cNvPr id="87043" name="Group 35"/>
          <p:cNvGrpSpPr>
            <a:grpSpLocks/>
          </p:cNvGrpSpPr>
          <p:nvPr/>
        </p:nvGrpSpPr>
        <p:grpSpPr bwMode="auto">
          <a:xfrm>
            <a:off x="609600" y="3124200"/>
            <a:ext cx="8001000" cy="3640392"/>
            <a:chOff x="990600" y="2893446"/>
            <a:chExt cx="7086600" cy="3798203"/>
          </a:xfrm>
        </p:grpSpPr>
        <p:pic>
          <p:nvPicPr>
            <p:cNvPr id="87045" name="Picture 3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84033" y="3971291"/>
              <a:ext cx="1968500" cy="9268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" name="Rounded Rectangle 5"/>
            <p:cNvSpPr>
              <a:spLocks noChangeArrowheads="1"/>
            </p:cNvSpPr>
            <p:nvPr/>
          </p:nvSpPr>
          <p:spPr bwMode="auto">
            <a:xfrm>
              <a:off x="996171" y="3177286"/>
              <a:ext cx="1674154" cy="308450"/>
            </a:xfrm>
            <a:prstGeom prst="roundRect">
              <a:avLst>
                <a:gd name="adj" fmla="val 16667"/>
              </a:avLst>
            </a:prstGeom>
            <a:solidFill>
              <a:srgbClr val="008000"/>
            </a:solidFill>
            <a:ln w="38100">
              <a:solidFill>
                <a:schemeClr val="bg1"/>
              </a:solidFill>
              <a:round/>
              <a:headEnd/>
              <a:tailEnd/>
            </a:ln>
            <a:effectLst>
              <a:outerShdw blurRad="63500" dist="20000" dir="5400000" rotWithShape="0">
                <a:srgbClr val="000000">
                  <a:alpha val="37999"/>
                </a:srgbClr>
              </a:outerShdw>
            </a:effectLst>
          </p:spPr>
          <p:txBody>
            <a:bodyPr/>
            <a:lstStyle/>
            <a:p>
              <a:pPr algn="ctr">
                <a:defRPr/>
              </a:pPr>
              <a:r>
                <a:rPr lang="en-GB" sz="1200">
                  <a:solidFill>
                    <a:schemeClr val="bg1"/>
                  </a:solidFill>
                </a:rPr>
                <a:t>Landmass A</a:t>
              </a:r>
            </a:p>
          </p:txBody>
        </p:sp>
        <p:sp>
          <p:nvSpPr>
            <p:cNvPr id="7" name="Rounded Rectangle 6"/>
            <p:cNvSpPr>
              <a:spLocks noChangeArrowheads="1"/>
            </p:cNvSpPr>
            <p:nvPr/>
          </p:nvSpPr>
          <p:spPr bwMode="auto">
            <a:xfrm>
              <a:off x="996171" y="3548083"/>
              <a:ext cx="1674154" cy="311732"/>
            </a:xfrm>
            <a:prstGeom prst="roundRect">
              <a:avLst>
                <a:gd name="adj" fmla="val 16667"/>
              </a:avLst>
            </a:prstGeom>
            <a:solidFill>
              <a:srgbClr val="78A72A"/>
            </a:solidFill>
            <a:ln w="38100">
              <a:solidFill>
                <a:schemeClr val="bg1"/>
              </a:solidFill>
              <a:round/>
              <a:headEnd/>
              <a:tailEnd/>
            </a:ln>
            <a:effectLst>
              <a:outerShdw blurRad="63500" dist="20000" dir="5400000" rotWithShape="0">
                <a:srgbClr val="000000">
                  <a:alpha val="37999"/>
                </a:srgbClr>
              </a:outerShdw>
            </a:effectLst>
          </p:spPr>
          <p:txBody>
            <a:bodyPr/>
            <a:lstStyle/>
            <a:p>
              <a:pPr algn="ctr">
                <a:defRPr/>
              </a:pPr>
              <a:r>
                <a:rPr lang="en-GB" sz="1200">
                  <a:solidFill>
                    <a:schemeClr val="bg1"/>
                  </a:solidFill>
                </a:rPr>
                <a:t>Point to Point Distance</a:t>
              </a:r>
            </a:p>
          </p:txBody>
        </p:sp>
        <p:sp>
          <p:nvSpPr>
            <p:cNvPr id="8" name="Rounded Rectangle 7"/>
            <p:cNvSpPr>
              <a:spLocks noChangeArrowheads="1"/>
            </p:cNvSpPr>
            <p:nvPr/>
          </p:nvSpPr>
          <p:spPr bwMode="auto">
            <a:xfrm>
              <a:off x="996171" y="3920519"/>
              <a:ext cx="1674154" cy="310091"/>
            </a:xfrm>
            <a:prstGeom prst="roundRect">
              <a:avLst>
                <a:gd name="adj" fmla="val 16667"/>
              </a:avLst>
            </a:prstGeom>
            <a:solidFill>
              <a:srgbClr val="78A72A"/>
            </a:solidFill>
            <a:ln w="38100">
              <a:solidFill>
                <a:schemeClr val="bg1"/>
              </a:solidFill>
              <a:round/>
              <a:headEnd/>
              <a:tailEnd/>
            </a:ln>
            <a:effectLst>
              <a:outerShdw blurRad="63500" dist="20000" dir="5400000" rotWithShape="0">
                <a:srgbClr val="000000">
                  <a:alpha val="37999"/>
                </a:srgbClr>
              </a:outerShdw>
            </a:effectLst>
          </p:spPr>
          <p:txBody>
            <a:bodyPr/>
            <a:lstStyle/>
            <a:p>
              <a:pPr algn="ctr">
                <a:defRPr/>
              </a:pPr>
              <a:r>
                <a:rPr lang="en-GB" sz="1200">
                  <a:solidFill>
                    <a:schemeClr val="bg1"/>
                  </a:solidFill>
                </a:rPr>
                <a:t>Wiggle Factor</a:t>
              </a:r>
            </a:p>
          </p:txBody>
        </p:sp>
        <p:sp>
          <p:nvSpPr>
            <p:cNvPr id="9" name="Rounded Rectangle 8"/>
            <p:cNvSpPr>
              <a:spLocks noChangeArrowheads="1"/>
            </p:cNvSpPr>
            <p:nvPr/>
          </p:nvSpPr>
          <p:spPr bwMode="auto">
            <a:xfrm>
              <a:off x="996171" y="4292957"/>
              <a:ext cx="1674154" cy="310090"/>
            </a:xfrm>
            <a:prstGeom prst="roundRect">
              <a:avLst>
                <a:gd name="adj" fmla="val 16667"/>
              </a:avLst>
            </a:prstGeom>
            <a:solidFill>
              <a:srgbClr val="78A72A"/>
            </a:solidFill>
            <a:ln w="38100">
              <a:solidFill>
                <a:schemeClr val="bg1"/>
              </a:solidFill>
              <a:round/>
              <a:headEnd/>
              <a:tailEnd/>
            </a:ln>
            <a:effectLst>
              <a:outerShdw blurRad="63500" dist="20000" dir="5400000" rotWithShape="0">
                <a:srgbClr val="000000">
                  <a:alpha val="37999"/>
                </a:srgbClr>
              </a:outerShdw>
            </a:effectLst>
          </p:spPr>
          <p:txBody>
            <a:bodyPr/>
            <a:lstStyle/>
            <a:p>
              <a:pPr algn="ctr">
                <a:defRPr/>
              </a:pPr>
              <a:r>
                <a:rPr lang="en-GB" sz="1200">
                  <a:solidFill>
                    <a:schemeClr val="bg1"/>
                  </a:solidFill>
                </a:rPr>
                <a:t>Modal Split</a:t>
              </a:r>
            </a:p>
          </p:txBody>
        </p:sp>
        <p:sp>
          <p:nvSpPr>
            <p:cNvPr id="10" name="Rounded Rectangle 9"/>
            <p:cNvSpPr>
              <a:spLocks noChangeArrowheads="1"/>
            </p:cNvSpPr>
            <p:nvPr/>
          </p:nvSpPr>
          <p:spPr bwMode="auto">
            <a:xfrm>
              <a:off x="996171" y="4663753"/>
              <a:ext cx="1674154" cy="311732"/>
            </a:xfrm>
            <a:prstGeom prst="roundRect">
              <a:avLst>
                <a:gd name="adj" fmla="val 16667"/>
              </a:avLst>
            </a:prstGeom>
            <a:solidFill>
              <a:srgbClr val="78A72A"/>
            </a:solidFill>
            <a:ln w="38100">
              <a:solidFill>
                <a:schemeClr val="bg1"/>
              </a:solidFill>
              <a:round/>
              <a:headEnd/>
              <a:tailEnd/>
            </a:ln>
            <a:effectLst>
              <a:outerShdw blurRad="63500" dist="20000" dir="5400000" rotWithShape="0">
                <a:srgbClr val="000000">
                  <a:alpha val="37999"/>
                </a:srgbClr>
              </a:outerShdw>
            </a:effectLst>
          </p:spPr>
          <p:txBody>
            <a:bodyPr/>
            <a:lstStyle/>
            <a:p>
              <a:pPr algn="ctr">
                <a:defRPr/>
              </a:pPr>
              <a:r>
                <a:rPr lang="en-GB" sz="1200">
                  <a:solidFill>
                    <a:schemeClr val="bg1"/>
                  </a:solidFill>
                </a:rPr>
                <a:t>Emissions</a:t>
              </a:r>
            </a:p>
            <a:p>
              <a:pPr algn="ctr">
                <a:defRPr/>
              </a:pPr>
              <a:endParaRPr lang="en-GB" sz="1200">
                <a:solidFill>
                  <a:schemeClr val="bg1"/>
                </a:solidFill>
              </a:endParaRPr>
            </a:p>
          </p:txBody>
        </p:sp>
        <p:sp>
          <p:nvSpPr>
            <p:cNvPr id="11" name="Rounded Rectangle 10"/>
            <p:cNvSpPr>
              <a:spLocks noChangeArrowheads="1"/>
            </p:cNvSpPr>
            <p:nvPr/>
          </p:nvSpPr>
          <p:spPr bwMode="auto">
            <a:xfrm>
              <a:off x="3480938" y="3177286"/>
              <a:ext cx="1972214" cy="308450"/>
            </a:xfrm>
            <a:prstGeom prst="roundRect">
              <a:avLst>
                <a:gd name="adj" fmla="val 16667"/>
              </a:avLst>
            </a:prstGeom>
            <a:solidFill>
              <a:srgbClr val="78A72A"/>
            </a:solidFill>
            <a:ln w="38100">
              <a:solidFill>
                <a:schemeClr val="bg1"/>
              </a:solidFill>
              <a:round/>
              <a:headEnd/>
              <a:tailEnd/>
            </a:ln>
            <a:effectLst>
              <a:outerShdw blurRad="63500" dist="20000" dir="5400000" rotWithShape="0">
                <a:srgbClr val="000000">
                  <a:alpha val="37999"/>
                </a:srgbClr>
              </a:outerShdw>
            </a:effectLst>
          </p:spPr>
          <p:txBody>
            <a:bodyPr/>
            <a:lstStyle/>
            <a:p>
              <a:pPr algn="ctr">
                <a:defRPr/>
              </a:pPr>
              <a:r>
                <a:rPr lang="en-GB" sz="1200" dirty="0">
                  <a:solidFill>
                    <a:schemeClr val="bg1"/>
                  </a:solidFill>
                </a:rPr>
                <a:t>Sea / Air Priority</a:t>
              </a:r>
            </a:p>
          </p:txBody>
        </p:sp>
        <p:sp>
          <p:nvSpPr>
            <p:cNvPr id="12" name="Rounded Rectangle 11"/>
            <p:cNvSpPr>
              <a:spLocks noChangeArrowheads="1"/>
            </p:cNvSpPr>
            <p:nvPr/>
          </p:nvSpPr>
          <p:spPr bwMode="auto">
            <a:xfrm>
              <a:off x="3480938" y="3548083"/>
              <a:ext cx="1972214" cy="311732"/>
            </a:xfrm>
            <a:prstGeom prst="roundRect">
              <a:avLst>
                <a:gd name="adj" fmla="val 16667"/>
              </a:avLst>
            </a:prstGeom>
            <a:solidFill>
              <a:srgbClr val="78A72A"/>
            </a:solidFill>
            <a:ln w="38100">
              <a:solidFill>
                <a:schemeClr val="bg1"/>
              </a:solidFill>
              <a:round/>
              <a:headEnd/>
              <a:tailEnd/>
            </a:ln>
            <a:effectLst>
              <a:outerShdw blurRad="63500" dist="20000" dir="5400000" rotWithShape="0">
                <a:srgbClr val="000000">
                  <a:alpha val="37999"/>
                </a:srgbClr>
              </a:outerShdw>
            </a:effectLst>
          </p:spPr>
          <p:txBody>
            <a:bodyPr/>
            <a:lstStyle/>
            <a:p>
              <a:pPr algn="ctr">
                <a:defRPr/>
              </a:pPr>
              <a:r>
                <a:rPr lang="en-GB" sz="1200" dirty="0">
                  <a:solidFill>
                    <a:schemeClr val="bg1"/>
                  </a:solidFill>
                </a:rPr>
                <a:t>Transport Distance</a:t>
              </a:r>
            </a:p>
          </p:txBody>
        </p:sp>
        <p:sp>
          <p:nvSpPr>
            <p:cNvPr id="13" name="Right Arrow 12"/>
            <p:cNvSpPr/>
            <p:nvPr/>
          </p:nvSpPr>
          <p:spPr bwMode="auto">
            <a:xfrm>
              <a:off x="2856961" y="3859814"/>
              <a:ext cx="495839" cy="433143"/>
            </a:xfrm>
            <a:prstGeom prst="rightArrow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/>
            <a:lstStyle/>
            <a:p>
              <a:pPr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4" name="Right Arrow 13"/>
            <p:cNvSpPr/>
            <p:nvPr/>
          </p:nvSpPr>
          <p:spPr bwMode="auto">
            <a:xfrm>
              <a:off x="5613326" y="3859814"/>
              <a:ext cx="495839" cy="433143"/>
            </a:xfrm>
            <a:prstGeom prst="rightArrow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/>
            <a:lstStyle/>
            <a:p>
              <a:pPr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5" name="Rounded Rectangle 14"/>
            <p:cNvSpPr>
              <a:spLocks noChangeArrowheads="1"/>
            </p:cNvSpPr>
            <p:nvPr/>
          </p:nvSpPr>
          <p:spPr bwMode="auto">
            <a:xfrm>
              <a:off x="6404440" y="5695748"/>
              <a:ext cx="1672760" cy="310091"/>
            </a:xfrm>
            <a:prstGeom prst="roundRect">
              <a:avLst>
                <a:gd name="adj" fmla="val 16667"/>
              </a:avLst>
            </a:prstGeom>
            <a:solidFill>
              <a:schemeClr val="tx1"/>
            </a:solidFill>
            <a:ln w="38100">
              <a:solidFill>
                <a:schemeClr val="bg1"/>
              </a:solidFill>
              <a:round/>
              <a:headEnd/>
              <a:tailEnd/>
            </a:ln>
            <a:effectLst>
              <a:outerShdw blurRad="63500" dist="20000" dir="5400000" rotWithShape="0">
                <a:srgbClr val="000000">
                  <a:alpha val="37999"/>
                </a:srgbClr>
              </a:outerShdw>
            </a:effectLst>
          </p:spPr>
          <p:txBody>
            <a:bodyPr/>
            <a:lstStyle/>
            <a:p>
              <a:pPr algn="ctr">
                <a:defRPr/>
              </a:pPr>
              <a:r>
                <a:rPr lang="en-GB" sz="1200">
                  <a:solidFill>
                    <a:schemeClr val="bg1"/>
                  </a:solidFill>
                </a:rPr>
                <a:t>Site</a:t>
              </a:r>
            </a:p>
          </p:txBody>
        </p:sp>
        <p:sp>
          <p:nvSpPr>
            <p:cNvPr id="16" name="Right Arrow 15"/>
            <p:cNvSpPr>
              <a:spLocks noChangeArrowheads="1"/>
            </p:cNvSpPr>
            <p:nvPr/>
          </p:nvSpPr>
          <p:spPr bwMode="auto">
            <a:xfrm rot="5400000">
              <a:off x="6930275" y="5129824"/>
              <a:ext cx="497130" cy="434556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FFFFFF"/>
            </a:solidFill>
            <a:ln w="25400">
              <a:solidFill>
                <a:srgbClr val="BCBCBC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87057" name="TextBox 25"/>
            <p:cNvSpPr txBox="1">
              <a:spLocks noChangeArrowheads="1"/>
            </p:cNvSpPr>
            <p:nvPr/>
          </p:nvSpPr>
          <p:spPr bwMode="auto">
            <a:xfrm>
              <a:off x="1120193" y="2893446"/>
              <a:ext cx="1425522" cy="2544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GB" sz="1400" b="1"/>
                <a:t>Initial Transport</a:t>
              </a:r>
            </a:p>
          </p:txBody>
        </p:sp>
        <p:sp>
          <p:nvSpPr>
            <p:cNvPr id="87058" name="TextBox 26"/>
            <p:cNvSpPr txBox="1">
              <a:spLocks noChangeArrowheads="1"/>
            </p:cNvSpPr>
            <p:nvPr/>
          </p:nvSpPr>
          <p:spPr bwMode="auto">
            <a:xfrm>
              <a:off x="3762904" y="2893446"/>
              <a:ext cx="1427163" cy="2544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GB" sz="1400" b="1"/>
                <a:t>Shipping</a:t>
              </a:r>
            </a:p>
          </p:txBody>
        </p:sp>
        <p:sp>
          <p:nvSpPr>
            <p:cNvPr id="87059" name="TextBox 27"/>
            <p:cNvSpPr txBox="1">
              <a:spLocks noChangeArrowheads="1"/>
            </p:cNvSpPr>
            <p:nvPr/>
          </p:nvSpPr>
          <p:spPr bwMode="auto">
            <a:xfrm>
              <a:off x="6487636" y="2893446"/>
              <a:ext cx="1425522" cy="2544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GB" sz="1400" b="1"/>
                <a:t>Final Transport</a:t>
              </a:r>
            </a:p>
          </p:txBody>
        </p:sp>
        <p:sp>
          <p:nvSpPr>
            <p:cNvPr id="20" name="Rounded Rectangle 19"/>
            <p:cNvSpPr>
              <a:spLocks noChangeArrowheads="1"/>
            </p:cNvSpPr>
            <p:nvPr/>
          </p:nvSpPr>
          <p:spPr bwMode="auto">
            <a:xfrm>
              <a:off x="990600" y="5707234"/>
              <a:ext cx="1672761" cy="310090"/>
            </a:xfrm>
            <a:prstGeom prst="roundRect">
              <a:avLst>
                <a:gd name="adj" fmla="val 16667"/>
              </a:avLst>
            </a:prstGeom>
            <a:solidFill>
              <a:schemeClr val="tx1"/>
            </a:solidFill>
            <a:ln w="38100">
              <a:solidFill>
                <a:schemeClr val="bg1"/>
              </a:solidFill>
              <a:round/>
              <a:headEnd/>
              <a:tailEnd/>
            </a:ln>
            <a:effectLst>
              <a:outerShdw blurRad="63500" dist="20000" dir="5400000" rotWithShape="0">
                <a:srgbClr val="000000">
                  <a:alpha val="37999"/>
                </a:srgbClr>
              </a:outerShdw>
            </a:effectLst>
          </p:spPr>
          <p:txBody>
            <a:bodyPr/>
            <a:lstStyle/>
            <a:p>
              <a:pPr algn="ctr">
                <a:defRPr/>
              </a:pPr>
              <a:r>
                <a:rPr lang="en-GB" sz="1200">
                  <a:solidFill>
                    <a:schemeClr val="bg1"/>
                  </a:solidFill>
                </a:rPr>
                <a:t>Gate</a:t>
              </a:r>
            </a:p>
          </p:txBody>
        </p:sp>
        <p:sp>
          <p:nvSpPr>
            <p:cNvPr id="21" name="Right Arrow 20"/>
            <p:cNvSpPr>
              <a:spLocks noChangeArrowheads="1"/>
            </p:cNvSpPr>
            <p:nvPr/>
          </p:nvSpPr>
          <p:spPr bwMode="auto">
            <a:xfrm rot="-5400000">
              <a:off x="1549987" y="5118215"/>
              <a:ext cx="495489" cy="433163"/>
            </a:xfrm>
            <a:prstGeom prst="rightArrow">
              <a:avLst>
                <a:gd name="adj1" fmla="val 50000"/>
                <a:gd name="adj2" fmla="val 49997"/>
              </a:avLst>
            </a:prstGeom>
            <a:solidFill>
              <a:srgbClr val="FFFFFF"/>
            </a:solidFill>
            <a:ln w="25400">
              <a:solidFill>
                <a:srgbClr val="BCBCBC"/>
              </a:solidFill>
              <a:miter lim="800000"/>
              <a:headEnd/>
              <a:tailEnd/>
            </a:ln>
          </p:spPr>
          <p:txBody>
            <a:bodyPr rot="10800000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2" name="Rounded Rectangle 21"/>
            <p:cNvSpPr>
              <a:spLocks noChangeArrowheads="1"/>
            </p:cNvSpPr>
            <p:nvPr/>
          </p:nvSpPr>
          <p:spPr bwMode="auto">
            <a:xfrm>
              <a:off x="6404440" y="6137095"/>
              <a:ext cx="1672760" cy="310090"/>
            </a:xfrm>
            <a:prstGeom prst="roundRect">
              <a:avLst>
                <a:gd name="adj" fmla="val 16667"/>
              </a:avLst>
            </a:prstGeom>
            <a:solidFill>
              <a:srgbClr val="FF0000"/>
            </a:solidFill>
            <a:ln w="38100">
              <a:solidFill>
                <a:schemeClr val="bg1"/>
              </a:solidFill>
              <a:round/>
              <a:headEnd/>
              <a:tailEnd/>
            </a:ln>
            <a:effectLst>
              <a:outerShdw blurRad="63500" dist="20000" dir="5400000" rotWithShape="0">
                <a:srgbClr val="000000">
                  <a:alpha val="37999"/>
                </a:srgbClr>
              </a:outerShdw>
            </a:effectLst>
          </p:spPr>
          <p:txBody>
            <a:bodyPr/>
            <a:lstStyle/>
            <a:p>
              <a:pPr algn="ctr">
                <a:defRPr/>
              </a:pPr>
              <a:r>
                <a:rPr lang="en-GB" sz="1200">
                  <a:solidFill>
                    <a:schemeClr val="bg1"/>
                  </a:solidFill>
                </a:rPr>
                <a:t>Transport Emissions</a:t>
              </a:r>
            </a:p>
          </p:txBody>
        </p:sp>
        <p:sp>
          <p:nvSpPr>
            <p:cNvPr id="23" name="Rounded Rectangle 22"/>
            <p:cNvSpPr>
              <a:spLocks noChangeArrowheads="1"/>
            </p:cNvSpPr>
            <p:nvPr/>
          </p:nvSpPr>
          <p:spPr bwMode="auto">
            <a:xfrm>
              <a:off x="6338977" y="3201896"/>
              <a:ext cx="1674154" cy="308450"/>
            </a:xfrm>
            <a:prstGeom prst="roundRect">
              <a:avLst>
                <a:gd name="adj" fmla="val 16667"/>
              </a:avLst>
            </a:prstGeom>
            <a:solidFill>
              <a:srgbClr val="008000"/>
            </a:solidFill>
            <a:ln w="38100">
              <a:solidFill>
                <a:schemeClr val="bg1"/>
              </a:solidFill>
              <a:round/>
              <a:headEnd/>
              <a:tailEnd/>
            </a:ln>
            <a:effectLst>
              <a:outerShdw blurRad="63500" dist="20000" dir="5400000" rotWithShape="0">
                <a:srgbClr val="000000">
                  <a:alpha val="37999"/>
                </a:srgbClr>
              </a:outerShdw>
            </a:effectLst>
          </p:spPr>
          <p:txBody>
            <a:bodyPr/>
            <a:lstStyle/>
            <a:p>
              <a:pPr algn="ctr">
                <a:defRPr/>
              </a:pPr>
              <a:r>
                <a:rPr lang="en-GB" sz="1200">
                  <a:solidFill>
                    <a:schemeClr val="bg1"/>
                  </a:solidFill>
                </a:rPr>
                <a:t>Landmass B</a:t>
              </a:r>
            </a:p>
          </p:txBody>
        </p:sp>
        <p:sp>
          <p:nvSpPr>
            <p:cNvPr id="24" name="Rounded Rectangle 23"/>
            <p:cNvSpPr>
              <a:spLocks noChangeArrowheads="1"/>
            </p:cNvSpPr>
            <p:nvPr/>
          </p:nvSpPr>
          <p:spPr bwMode="auto">
            <a:xfrm>
              <a:off x="6338977" y="3572693"/>
              <a:ext cx="1674154" cy="311732"/>
            </a:xfrm>
            <a:prstGeom prst="roundRect">
              <a:avLst>
                <a:gd name="adj" fmla="val 16667"/>
              </a:avLst>
            </a:prstGeom>
            <a:solidFill>
              <a:srgbClr val="78A72A"/>
            </a:solidFill>
            <a:ln w="38100">
              <a:solidFill>
                <a:schemeClr val="bg1"/>
              </a:solidFill>
              <a:round/>
              <a:headEnd/>
              <a:tailEnd/>
            </a:ln>
            <a:effectLst>
              <a:outerShdw blurRad="63500" dist="20000" dir="5400000" rotWithShape="0">
                <a:srgbClr val="000000">
                  <a:alpha val="37999"/>
                </a:srgbClr>
              </a:outerShdw>
            </a:effectLst>
          </p:spPr>
          <p:txBody>
            <a:bodyPr/>
            <a:lstStyle/>
            <a:p>
              <a:pPr algn="ctr">
                <a:defRPr/>
              </a:pPr>
              <a:r>
                <a:rPr lang="en-GB" sz="1200" dirty="0">
                  <a:solidFill>
                    <a:schemeClr val="bg1"/>
                  </a:solidFill>
                </a:rPr>
                <a:t>Point to Point Distance</a:t>
              </a:r>
            </a:p>
          </p:txBody>
        </p:sp>
        <p:sp>
          <p:nvSpPr>
            <p:cNvPr id="25" name="Rounded Rectangle 24"/>
            <p:cNvSpPr>
              <a:spLocks noChangeArrowheads="1"/>
            </p:cNvSpPr>
            <p:nvPr/>
          </p:nvSpPr>
          <p:spPr bwMode="auto">
            <a:xfrm>
              <a:off x="6338977" y="3945130"/>
              <a:ext cx="1674154" cy="310090"/>
            </a:xfrm>
            <a:prstGeom prst="roundRect">
              <a:avLst>
                <a:gd name="adj" fmla="val 16667"/>
              </a:avLst>
            </a:prstGeom>
            <a:solidFill>
              <a:srgbClr val="78A72A"/>
            </a:solidFill>
            <a:ln w="38100">
              <a:solidFill>
                <a:schemeClr val="bg1"/>
              </a:solidFill>
              <a:round/>
              <a:headEnd/>
              <a:tailEnd/>
            </a:ln>
            <a:effectLst>
              <a:outerShdw blurRad="63500" dist="20000" dir="5400000" rotWithShape="0">
                <a:srgbClr val="000000">
                  <a:alpha val="37999"/>
                </a:srgbClr>
              </a:outerShdw>
            </a:effectLst>
          </p:spPr>
          <p:txBody>
            <a:bodyPr/>
            <a:lstStyle/>
            <a:p>
              <a:pPr algn="ctr">
                <a:defRPr/>
              </a:pPr>
              <a:r>
                <a:rPr lang="en-GB" sz="1200">
                  <a:solidFill>
                    <a:schemeClr val="bg1"/>
                  </a:solidFill>
                </a:rPr>
                <a:t>Wiggle Factor</a:t>
              </a:r>
            </a:p>
          </p:txBody>
        </p:sp>
        <p:sp>
          <p:nvSpPr>
            <p:cNvPr id="26" name="Rounded Rectangle 25"/>
            <p:cNvSpPr>
              <a:spLocks noChangeArrowheads="1"/>
            </p:cNvSpPr>
            <p:nvPr/>
          </p:nvSpPr>
          <p:spPr bwMode="auto">
            <a:xfrm>
              <a:off x="6338977" y="4317567"/>
              <a:ext cx="1674154" cy="310091"/>
            </a:xfrm>
            <a:prstGeom prst="roundRect">
              <a:avLst>
                <a:gd name="adj" fmla="val 16667"/>
              </a:avLst>
            </a:prstGeom>
            <a:solidFill>
              <a:srgbClr val="78A72A"/>
            </a:solidFill>
            <a:ln w="38100">
              <a:solidFill>
                <a:schemeClr val="bg1"/>
              </a:solidFill>
              <a:round/>
              <a:headEnd/>
              <a:tailEnd/>
            </a:ln>
            <a:effectLst>
              <a:outerShdw blurRad="63500" dist="20000" dir="5400000" rotWithShape="0">
                <a:srgbClr val="000000">
                  <a:alpha val="37999"/>
                </a:srgbClr>
              </a:outerShdw>
            </a:effectLst>
          </p:spPr>
          <p:txBody>
            <a:bodyPr/>
            <a:lstStyle/>
            <a:p>
              <a:pPr algn="ctr">
                <a:defRPr/>
              </a:pPr>
              <a:r>
                <a:rPr lang="en-GB" sz="1200">
                  <a:solidFill>
                    <a:schemeClr val="bg1"/>
                  </a:solidFill>
                </a:rPr>
                <a:t>Modal Split</a:t>
              </a:r>
            </a:p>
          </p:txBody>
        </p:sp>
        <p:sp>
          <p:nvSpPr>
            <p:cNvPr id="27" name="Rounded Rectangle 26"/>
            <p:cNvSpPr>
              <a:spLocks noChangeArrowheads="1"/>
            </p:cNvSpPr>
            <p:nvPr/>
          </p:nvSpPr>
          <p:spPr bwMode="auto">
            <a:xfrm>
              <a:off x="6338977" y="4688363"/>
              <a:ext cx="1674154" cy="311732"/>
            </a:xfrm>
            <a:prstGeom prst="roundRect">
              <a:avLst>
                <a:gd name="adj" fmla="val 16667"/>
              </a:avLst>
            </a:prstGeom>
            <a:solidFill>
              <a:srgbClr val="78A72A"/>
            </a:solidFill>
            <a:ln w="38100">
              <a:solidFill>
                <a:schemeClr val="bg1"/>
              </a:solidFill>
              <a:round/>
              <a:headEnd/>
              <a:tailEnd/>
            </a:ln>
            <a:effectLst>
              <a:outerShdw blurRad="63500" dist="20000" dir="5400000" rotWithShape="0">
                <a:srgbClr val="000000">
                  <a:alpha val="37999"/>
                </a:srgbClr>
              </a:outerShdw>
            </a:effectLst>
          </p:spPr>
          <p:txBody>
            <a:bodyPr/>
            <a:lstStyle/>
            <a:p>
              <a:pPr algn="ctr">
                <a:defRPr/>
              </a:pPr>
              <a:r>
                <a:rPr lang="en-GB" sz="1200">
                  <a:solidFill>
                    <a:schemeClr val="bg1"/>
                  </a:solidFill>
                </a:rPr>
                <a:t>Emissions</a:t>
              </a:r>
            </a:p>
            <a:p>
              <a:pPr algn="ctr">
                <a:defRPr/>
              </a:pPr>
              <a:endParaRPr lang="en-GB" sz="1200">
                <a:solidFill>
                  <a:schemeClr val="bg1"/>
                </a:solidFill>
              </a:endParaRPr>
            </a:p>
          </p:txBody>
        </p:sp>
        <p:sp>
          <p:nvSpPr>
            <p:cNvPr id="28" name="Right Arrow 27"/>
            <p:cNvSpPr/>
            <p:nvPr/>
          </p:nvSpPr>
          <p:spPr bwMode="auto">
            <a:xfrm>
              <a:off x="2856961" y="5677701"/>
              <a:ext cx="495839" cy="433143"/>
            </a:xfrm>
            <a:prstGeom prst="rightArrow">
              <a:avLst/>
            </a:prstGeom>
            <a:ln w="25400" cap="flat" cmpd="sng" algn="ctr">
              <a:solidFill>
                <a:schemeClr val="accent3">
                  <a:shade val="50000"/>
                </a:schemeClr>
              </a:solidFill>
              <a:prstDash val="sysDash"/>
              <a:round/>
              <a:headEnd type="none" w="med" len="med"/>
              <a:tailEnd type="none" w="med" len="med"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/>
            <a:lstStyle/>
            <a:p>
              <a:pPr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9" name="Right Arrow 28"/>
            <p:cNvSpPr/>
            <p:nvPr/>
          </p:nvSpPr>
          <p:spPr bwMode="auto">
            <a:xfrm>
              <a:off x="5613326" y="5677701"/>
              <a:ext cx="495839" cy="433143"/>
            </a:xfrm>
            <a:prstGeom prst="rightArrow">
              <a:avLst/>
            </a:prstGeom>
            <a:ln w="25400" cap="flat" cmpd="sng" algn="ctr">
              <a:solidFill>
                <a:schemeClr val="accent3">
                  <a:shade val="50000"/>
                </a:schemeClr>
              </a:solidFill>
              <a:prstDash val="sysDash"/>
              <a:round/>
              <a:headEnd type="none" w="med" len="med"/>
              <a:tailEnd type="none" w="med" len="med"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/>
            <a:lstStyle/>
            <a:p>
              <a:pPr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0" name="Rounded Rectangle 29"/>
            <p:cNvSpPr>
              <a:spLocks noChangeArrowheads="1"/>
            </p:cNvSpPr>
            <p:nvPr/>
          </p:nvSpPr>
          <p:spPr bwMode="auto">
            <a:xfrm>
              <a:off x="3483724" y="5247840"/>
              <a:ext cx="1969429" cy="308450"/>
            </a:xfrm>
            <a:prstGeom prst="roundRect">
              <a:avLst>
                <a:gd name="adj" fmla="val 16667"/>
              </a:avLst>
            </a:prstGeom>
            <a:solidFill>
              <a:srgbClr val="008000"/>
            </a:solidFill>
            <a:ln w="38100">
              <a:solidFill>
                <a:schemeClr val="bg1"/>
              </a:solidFill>
              <a:round/>
              <a:headEnd/>
              <a:tailEnd/>
            </a:ln>
            <a:effectLst>
              <a:outerShdw blurRad="63500" dist="20000" dir="5400000" rotWithShape="0">
                <a:srgbClr val="000000">
                  <a:alpha val="37999"/>
                </a:srgbClr>
              </a:outerShdw>
            </a:effectLst>
          </p:spPr>
          <p:txBody>
            <a:bodyPr/>
            <a:lstStyle/>
            <a:p>
              <a:pPr algn="ctr">
                <a:defRPr/>
              </a:pPr>
              <a:r>
                <a:rPr lang="en-GB" sz="1200">
                  <a:solidFill>
                    <a:schemeClr val="bg1"/>
                  </a:solidFill>
                </a:rPr>
                <a:t>Alternative Fixed Allowance</a:t>
              </a:r>
            </a:p>
          </p:txBody>
        </p:sp>
        <p:sp>
          <p:nvSpPr>
            <p:cNvPr id="31" name="Rounded Rectangle 30"/>
            <p:cNvSpPr>
              <a:spLocks noChangeArrowheads="1"/>
            </p:cNvSpPr>
            <p:nvPr/>
          </p:nvSpPr>
          <p:spPr bwMode="auto">
            <a:xfrm>
              <a:off x="3483724" y="5641606"/>
              <a:ext cx="1972214" cy="308450"/>
            </a:xfrm>
            <a:prstGeom prst="roundRect">
              <a:avLst>
                <a:gd name="adj" fmla="val 16667"/>
              </a:avLst>
            </a:prstGeom>
            <a:solidFill>
              <a:srgbClr val="78A72A"/>
            </a:solidFill>
            <a:ln w="38100">
              <a:solidFill>
                <a:schemeClr val="bg1"/>
              </a:solidFill>
              <a:round/>
              <a:headEnd/>
              <a:tailEnd/>
            </a:ln>
            <a:effectLst>
              <a:outerShdw blurRad="63500" dist="20000" dir="5400000" rotWithShape="0">
                <a:srgbClr val="000000">
                  <a:alpha val="37999"/>
                </a:srgbClr>
              </a:outerShdw>
            </a:effectLst>
          </p:spPr>
          <p:txBody>
            <a:bodyPr/>
            <a:lstStyle/>
            <a:p>
              <a:pPr algn="ctr">
                <a:defRPr/>
              </a:pPr>
              <a:r>
                <a:rPr lang="en-GB" sz="1200">
                  <a:solidFill>
                    <a:schemeClr val="bg1"/>
                  </a:solidFill>
                </a:rPr>
                <a:t>Land Transport Distance</a:t>
              </a:r>
            </a:p>
          </p:txBody>
        </p:sp>
        <p:sp>
          <p:nvSpPr>
            <p:cNvPr id="32" name="Rounded Rectangle 31"/>
            <p:cNvSpPr>
              <a:spLocks noChangeArrowheads="1"/>
            </p:cNvSpPr>
            <p:nvPr/>
          </p:nvSpPr>
          <p:spPr bwMode="auto">
            <a:xfrm>
              <a:off x="3483724" y="6014043"/>
              <a:ext cx="1972214" cy="310091"/>
            </a:xfrm>
            <a:prstGeom prst="roundRect">
              <a:avLst>
                <a:gd name="adj" fmla="val 16667"/>
              </a:avLst>
            </a:prstGeom>
            <a:solidFill>
              <a:srgbClr val="78A72A"/>
            </a:solidFill>
            <a:ln w="38100">
              <a:solidFill>
                <a:schemeClr val="bg1"/>
              </a:solidFill>
              <a:round/>
              <a:headEnd/>
              <a:tailEnd/>
            </a:ln>
            <a:effectLst>
              <a:outerShdw blurRad="63500" dist="20000" dir="5400000" rotWithShape="0">
                <a:srgbClr val="000000">
                  <a:alpha val="37999"/>
                </a:srgbClr>
              </a:outerShdw>
            </a:effectLst>
          </p:spPr>
          <p:txBody>
            <a:bodyPr/>
            <a:lstStyle/>
            <a:p>
              <a:pPr algn="ctr">
                <a:defRPr/>
              </a:pPr>
              <a:r>
                <a:rPr lang="en-GB" sz="1200">
                  <a:solidFill>
                    <a:schemeClr val="bg1"/>
                  </a:solidFill>
                </a:rPr>
                <a:t>Sea Transport Distance</a:t>
              </a:r>
            </a:p>
          </p:txBody>
        </p:sp>
        <p:sp>
          <p:nvSpPr>
            <p:cNvPr id="33" name="Rounded Rectangle 32"/>
            <p:cNvSpPr>
              <a:spLocks noChangeArrowheads="1"/>
            </p:cNvSpPr>
            <p:nvPr/>
          </p:nvSpPr>
          <p:spPr bwMode="auto">
            <a:xfrm>
              <a:off x="3483724" y="6381558"/>
              <a:ext cx="1972214" cy="310091"/>
            </a:xfrm>
            <a:prstGeom prst="roundRect">
              <a:avLst>
                <a:gd name="adj" fmla="val 16667"/>
              </a:avLst>
            </a:prstGeom>
            <a:solidFill>
              <a:srgbClr val="78A72A"/>
            </a:solidFill>
            <a:ln w="38100">
              <a:solidFill>
                <a:schemeClr val="bg1"/>
              </a:solidFill>
              <a:round/>
              <a:headEnd/>
              <a:tailEnd/>
            </a:ln>
            <a:effectLst>
              <a:outerShdw blurRad="63500" dist="20000" dir="5400000" rotWithShape="0">
                <a:srgbClr val="000000">
                  <a:alpha val="37999"/>
                </a:srgbClr>
              </a:outerShdw>
            </a:effectLst>
          </p:spPr>
          <p:txBody>
            <a:bodyPr/>
            <a:lstStyle/>
            <a:p>
              <a:pPr algn="ctr">
                <a:defRPr/>
              </a:pPr>
              <a:r>
                <a:rPr lang="en-GB" sz="1200">
                  <a:solidFill>
                    <a:schemeClr val="bg1"/>
                  </a:solidFill>
                </a:rPr>
                <a:t>Air Transport Distance</a:t>
              </a:r>
            </a:p>
          </p:txBody>
        </p:sp>
      </p:grpSp>
      <p:pic>
        <p:nvPicPr>
          <p:cNvPr id="87044" name="Picture 33" descr="Maps 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86400" y="914400"/>
            <a:ext cx="3276600" cy="2017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Text Placeholder 5"/>
          <p:cNvSpPr txBox="1">
            <a:spLocks/>
          </p:cNvSpPr>
          <p:nvPr/>
        </p:nvSpPr>
        <p:spPr bwMode="auto">
          <a:xfrm>
            <a:off x="4724400" y="209550"/>
            <a:ext cx="41910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 algn="r" eaLnBrk="0" hangingPunct="0">
              <a:spcBef>
                <a:spcPct val="20000"/>
              </a:spcBef>
            </a:pPr>
            <a:r>
              <a:rPr lang="en-US" sz="2000" baseline="0" dirty="0" smtClean="0">
                <a:solidFill>
                  <a:srgbClr val="6BA42C"/>
                </a:solidFill>
              </a:rPr>
              <a:t>Libraries</a:t>
            </a:r>
            <a:endParaRPr lang="en-US" sz="2000" baseline="0" dirty="0">
              <a:solidFill>
                <a:schemeClr val="bg1"/>
              </a:solidFill>
            </a:endParaRPr>
          </a:p>
        </p:txBody>
      </p:sp>
      <p:pic>
        <p:nvPicPr>
          <p:cNvPr id="89090" name="Picture 35" descr="MATERIALS matrix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064"/>
          <a:stretch>
            <a:fillRect/>
          </a:stretch>
        </p:blipFill>
        <p:spPr bwMode="auto">
          <a:xfrm>
            <a:off x="3962400" y="762000"/>
            <a:ext cx="5181600" cy="601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Placeholder 4"/>
          <p:cNvSpPr txBox="1">
            <a:spLocks/>
          </p:cNvSpPr>
          <p:nvPr/>
        </p:nvSpPr>
        <p:spPr bwMode="auto">
          <a:xfrm>
            <a:off x="260350" y="765175"/>
            <a:ext cx="3625850" cy="2087563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lnSpc>
                <a:spcPct val="150000"/>
              </a:lnSpc>
              <a:buClr>
                <a:srgbClr val="596873"/>
              </a:buClr>
            </a:pPr>
            <a:r>
              <a:rPr lang="en-GB" sz="2000" baseline="0" dirty="0" smtClean="0">
                <a:ea typeface="Arial" pitchFamily="-72" charset="0"/>
                <a:cs typeface="Arial" pitchFamily="-72" charset="0"/>
              </a:rPr>
              <a:t>Intelligent Defaults</a:t>
            </a:r>
          </a:p>
          <a:p>
            <a:pPr>
              <a:spcBef>
                <a:spcPts val="1200"/>
              </a:spcBef>
              <a:buFontTx/>
              <a:buChar char="•"/>
            </a:pPr>
            <a:r>
              <a:rPr lang="en-GB" sz="1600" kern="0" baseline="0" dirty="0" smtClean="0">
                <a:sym typeface="Wingdings" pitchFamily="-72" charset="2"/>
              </a:rPr>
              <a:t>    Apply intelligent defaults to rapidly attribute a building geometry </a:t>
            </a:r>
          </a:p>
          <a:p>
            <a:pPr marL="342900" indent="-342900" eaLnBrk="0" hangingPunct="0">
              <a:spcBef>
                <a:spcPts val="1200"/>
              </a:spcBef>
              <a:buFontTx/>
              <a:buChar char="•"/>
              <a:defRPr/>
            </a:pPr>
            <a:r>
              <a:rPr lang="en-GB" sz="1600" kern="0" baseline="0" dirty="0" smtClean="0">
                <a:sym typeface="Wingdings" pitchFamily="-72" charset="2"/>
              </a:rPr>
              <a:t>Support for mixed use buildings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en-GB" sz="1600" kern="0" baseline="0" dirty="0" smtClean="0">
                <a:latin typeface="+mn-lt"/>
                <a:ea typeface="+mn-ea"/>
                <a:sym typeface="Wingdings" pitchFamily="-72" charset="2"/>
              </a:rPr>
              <a:t>Customise defaults to let you make a fast start on your own projects e.g.</a:t>
            </a:r>
          </a:p>
          <a:p>
            <a:pPr marL="800100" lvl="1" indent="-342900" eaLnBrk="0" hangingPunct="0">
              <a:spcBef>
                <a:spcPts val="1200"/>
              </a:spcBef>
              <a:buFontTx/>
              <a:buChar char="•"/>
              <a:defRPr/>
            </a:pPr>
            <a:r>
              <a:rPr lang="en-GB" sz="1600" kern="0" baseline="0" dirty="0" err="1" smtClean="0">
                <a:latin typeface="+mn-lt"/>
                <a:ea typeface="+mn-ea"/>
                <a:sym typeface="Wingdings" pitchFamily="-72" charset="2"/>
              </a:rPr>
              <a:t>Passivhaus</a:t>
            </a:r>
            <a:r>
              <a:rPr lang="en-GB" sz="1600" kern="0" baseline="0" dirty="0" smtClean="0">
                <a:latin typeface="+mn-lt"/>
                <a:ea typeface="+mn-ea"/>
                <a:sym typeface="Wingdings" pitchFamily="-72" charset="2"/>
              </a:rPr>
              <a:t> School</a:t>
            </a:r>
          </a:p>
          <a:p>
            <a:pPr marL="800100" lvl="1" indent="-342900" eaLnBrk="0" hangingPunct="0">
              <a:spcBef>
                <a:spcPts val="1200"/>
              </a:spcBef>
              <a:buFontTx/>
              <a:buChar char="•"/>
              <a:defRPr/>
            </a:pPr>
            <a:r>
              <a:rPr kumimoji="0" lang="en-GB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ＭＳ Ｐゴシック" pitchFamily="-72" charset="-128"/>
                <a:sym typeface="Wingdings" pitchFamily="-72" charset="2"/>
              </a:rPr>
              <a:t>Supermarket</a:t>
            </a:r>
          </a:p>
          <a:p>
            <a:pPr marL="342900" indent="-342900" eaLnBrk="0" hangingPunct="0">
              <a:spcBef>
                <a:spcPts val="1200"/>
              </a:spcBef>
              <a:buFontTx/>
              <a:buChar char="•"/>
              <a:defRPr/>
            </a:pPr>
            <a:r>
              <a:rPr lang="en-GB" sz="1600" kern="0" baseline="0" dirty="0" smtClean="0">
                <a:sym typeface="Wingdings" pitchFamily="-72" charset="2"/>
              </a:rPr>
              <a:t>Rich libraries of materials, constructions &amp; strategies</a:t>
            </a:r>
          </a:p>
          <a:p>
            <a:pPr marL="800100" lvl="1" indent="-342900" eaLnBrk="0" hangingPunct="0">
              <a:spcBef>
                <a:spcPts val="1200"/>
              </a:spcBef>
              <a:buFontTx/>
              <a:buChar char="•"/>
              <a:defRPr/>
            </a:pPr>
            <a:endParaRPr kumimoji="0" lang="en-GB" sz="16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ＭＳ Ｐゴシック" pitchFamily="-72" charset="-128"/>
              <a:sym typeface="Wingdings" pitchFamily="-72" charset="2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GB" sz="16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ＭＳ Ｐゴシック" pitchFamily="-72" charset="-128"/>
              <a:sym typeface="Wingdings" pitchFamily="-72" charset="2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lang="en-GB" sz="1600" kern="0" baseline="0" dirty="0" smtClean="0">
              <a:latin typeface="+mn-lt"/>
              <a:ea typeface="+mn-ea"/>
              <a:sym typeface="Wingdings" pitchFamily="-72" charset="2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GB" sz="16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ＭＳ Ｐゴシック" pitchFamily="-72" charset="-128"/>
              <a:sym typeface="Wingdings" pitchFamily="-72" charset="2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9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GB" sz="16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ＭＳ Ｐゴシック" pitchFamily="-72" charset="-128"/>
              <a:sym typeface="Wingdings" pitchFamily="-72" charset="2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9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GB" sz="16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ＭＳ Ｐゴシック" pitchFamily="-72" charset="-128"/>
              <a:sym typeface="Wingdings" pitchFamily="-72" charset="2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9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ＭＳ Ｐゴシック" pitchFamily="-72" charset="-128"/>
              <a:sym typeface="Wingdings" pitchFamily="-72" charset="2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9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ＭＳ Ｐゴシック" pitchFamily="-72" charset="-128"/>
              <a:sym typeface="Wingdings" pitchFamily="-72" charset="2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9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ＭＳ Ｐゴシック" pitchFamily="-72" charset="-128"/>
              <a:sym typeface="Wingdings" pitchFamily="-72" charset="2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9" name="Picture 10" descr="Building Card.pdf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76799" y="874082"/>
            <a:ext cx="3276601" cy="56791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card1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53926" y="914399"/>
            <a:ext cx="3178213" cy="5598591"/>
          </a:xfrm>
          <a:prstGeom prst="rect">
            <a:avLst/>
          </a:prstGeom>
        </p:spPr>
      </p:pic>
      <p:pic>
        <p:nvPicPr>
          <p:cNvPr id="7" name="Picture 6" descr="card2.jp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53000" y="914399"/>
            <a:ext cx="3180751" cy="5598591"/>
          </a:xfrm>
          <a:prstGeom prst="rect">
            <a:avLst/>
          </a:prstGeom>
        </p:spPr>
      </p:pic>
      <p:pic>
        <p:nvPicPr>
          <p:cNvPr id="8" name="Picture 7" descr="card3.jp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53000" y="914399"/>
            <a:ext cx="3177420" cy="5598591"/>
          </a:xfrm>
          <a:prstGeom prst="rect">
            <a:avLst/>
          </a:prstGeom>
        </p:spPr>
      </p:pic>
      <p:pic>
        <p:nvPicPr>
          <p:cNvPr id="9" name="Picture 8" descr="card4.jpg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72649" y="914399"/>
            <a:ext cx="3180751" cy="5598591"/>
          </a:xfrm>
          <a:prstGeom prst="rect">
            <a:avLst/>
          </a:prstGeom>
        </p:spPr>
      </p:pic>
      <p:pic>
        <p:nvPicPr>
          <p:cNvPr id="10" name="Picture 9" descr="card5.jpg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53000" y="914400"/>
            <a:ext cx="3165695" cy="5598590"/>
          </a:xfrm>
          <a:prstGeom prst="rect">
            <a:avLst/>
          </a:prstGeom>
        </p:spPr>
      </p:pic>
      <p:pic>
        <p:nvPicPr>
          <p:cNvPr id="11" name="Picture 10" descr="card6.jpg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53000" y="914399"/>
            <a:ext cx="3179953" cy="5598591"/>
          </a:xfrm>
          <a:prstGeom prst="rect">
            <a:avLst/>
          </a:prstGeom>
        </p:spPr>
      </p:pic>
      <p:pic>
        <p:nvPicPr>
          <p:cNvPr id="12" name="Picture 11" descr="card7.jpg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53000" y="878409"/>
            <a:ext cx="3174097" cy="5598591"/>
          </a:xfrm>
          <a:prstGeom prst="rect">
            <a:avLst/>
          </a:prstGeom>
        </p:spPr>
      </p:pic>
      <p:sp>
        <p:nvSpPr>
          <p:cNvPr id="91140" name="Text Placeholder 5"/>
          <p:cNvSpPr txBox="1">
            <a:spLocks/>
          </p:cNvSpPr>
          <p:nvPr/>
        </p:nvSpPr>
        <p:spPr bwMode="auto">
          <a:xfrm>
            <a:off x="4191000" y="209550"/>
            <a:ext cx="47244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 algn="r" eaLnBrk="0" hangingPunct="0">
              <a:spcBef>
                <a:spcPct val="20000"/>
              </a:spcBef>
            </a:pPr>
            <a:r>
              <a:rPr lang="en-US" sz="2000" baseline="0">
                <a:solidFill>
                  <a:srgbClr val="6BA42C"/>
                </a:solidFill>
              </a:rPr>
              <a:t>Intuitive user experience</a:t>
            </a:r>
          </a:p>
        </p:txBody>
      </p:sp>
      <p:sp>
        <p:nvSpPr>
          <p:cNvPr id="91141" name="Rectangle 7"/>
          <p:cNvSpPr>
            <a:spLocks noChangeArrowheads="1"/>
          </p:cNvSpPr>
          <p:nvPr/>
        </p:nvSpPr>
        <p:spPr bwMode="auto">
          <a:xfrm>
            <a:off x="7244602" y="2272241"/>
            <a:ext cx="150332" cy="6220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eaLnBrk="0" hangingPunct="0"/>
            <a:endParaRPr lang="en-US" sz="4400" baseline="0">
              <a:solidFill>
                <a:schemeClr val="tx2"/>
              </a:solidFill>
            </a:endParaRPr>
          </a:p>
        </p:txBody>
      </p:sp>
      <p:sp>
        <p:nvSpPr>
          <p:cNvPr id="91142" name="Text Placeholder 4"/>
          <p:cNvSpPr>
            <a:spLocks/>
          </p:cNvSpPr>
          <p:nvPr/>
        </p:nvSpPr>
        <p:spPr bwMode="auto">
          <a:xfrm>
            <a:off x="260350" y="765175"/>
            <a:ext cx="4235450" cy="2087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>
              <a:lnSpc>
                <a:spcPct val="150000"/>
              </a:lnSpc>
              <a:spcBef>
                <a:spcPct val="20000"/>
              </a:spcBef>
              <a:buClr>
                <a:srgbClr val="596873"/>
              </a:buClr>
            </a:pPr>
            <a:r>
              <a:rPr lang="en-GB" sz="2000" baseline="0" dirty="0" smtClean="0">
                <a:ea typeface="Arial" pitchFamily="-72" charset="0"/>
                <a:cs typeface="Arial" pitchFamily="-72" charset="0"/>
              </a:rPr>
              <a:t>Topic Cards</a:t>
            </a:r>
          </a:p>
          <a:p>
            <a:pPr marL="342900" indent="-342900" eaLnBrk="0" hangingPunct="0">
              <a:spcBef>
                <a:spcPts val="1200"/>
              </a:spcBef>
              <a:buFontTx/>
              <a:buChar char="•"/>
            </a:pPr>
            <a:r>
              <a:rPr lang="en-GB" sz="1600" baseline="0" dirty="0" smtClean="0">
                <a:sym typeface="Wingdings" pitchFamily="-72" charset="2"/>
              </a:rPr>
              <a:t>Focused high level reporting</a:t>
            </a:r>
          </a:p>
          <a:p>
            <a:pPr marL="342900" indent="-342900" eaLnBrk="0" hangingPunct="0">
              <a:spcBef>
                <a:spcPts val="1200"/>
              </a:spcBef>
              <a:buFontTx/>
              <a:buChar char="•"/>
            </a:pPr>
            <a:r>
              <a:rPr lang="en-GB" sz="1600" baseline="0" dirty="0">
                <a:sym typeface="Wingdings" pitchFamily="-72" charset="2"/>
              </a:rPr>
              <a:t>Dynamically updating</a:t>
            </a:r>
            <a:r>
              <a:rPr lang="en-GB" sz="1600" baseline="0" dirty="0" smtClean="0">
                <a:sym typeface="Wingdings" pitchFamily="-72" charset="2"/>
              </a:rPr>
              <a:t> charts &amp; metrics</a:t>
            </a:r>
          </a:p>
          <a:p>
            <a:pPr marL="342900" indent="-342900" eaLnBrk="0" hangingPunct="0">
              <a:spcBef>
                <a:spcPts val="1200"/>
              </a:spcBef>
              <a:buFontTx/>
              <a:buChar char="•"/>
            </a:pPr>
            <a:r>
              <a:rPr lang="en-GB" sz="1600" baseline="0" dirty="0" smtClean="0">
                <a:sym typeface="Wingdings" pitchFamily="-72" charset="2"/>
              </a:rPr>
              <a:t>Critical Inputs</a:t>
            </a:r>
          </a:p>
          <a:p>
            <a:pPr marL="342900" indent="-342900" eaLnBrk="0" hangingPunct="0">
              <a:spcBef>
                <a:spcPts val="1200"/>
              </a:spcBef>
              <a:buFontTx/>
              <a:buChar char="•"/>
            </a:pPr>
            <a:r>
              <a:rPr lang="en-GB" sz="1600" baseline="0" dirty="0" smtClean="0">
                <a:sym typeface="Wingdings" pitchFamily="-72" charset="2"/>
              </a:rPr>
              <a:t>A flexible intuitive workspace</a:t>
            </a:r>
          </a:p>
          <a:p>
            <a:pPr marL="342900" indent="-342900" eaLnBrk="0" hangingPunct="0">
              <a:spcBef>
                <a:spcPts val="1200"/>
              </a:spcBef>
              <a:buFontTx/>
              <a:buChar char="•"/>
            </a:pPr>
            <a:endParaRPr lang="en-GB" sz="1600" baseline="0" dirty="0" smtClean="0">
              <a:sym typeface="Wingdings" pitchFamily="-72" charset="2"/>
            </a:endParaRPr>
          </a:p>
          <a:p>
            <a:pPr marL="342900" indent="-342900" eaLnBrk="0" hangingPunct="0">
              <a:spcBef>
                <a:spcPts val="1200"/>
              </a:spcBef>
            </a:pPr>
            <a:endParaRPr lang="en-GB" sz="1600" baseline="0" dirty="0" smtClean="0">
              <a:sym typeface="Wingdings" pitchFamily="-72" charset="2"/>
            </a:endParaRPr>
          </a:p>
          <a:p>
            <a:pPr marL="342900" indent="-342900" eaLnBrk="0" hangingPunct="0">
              <a:spcBef>
                <a:spcPts val="1200"/>
              </a:spcBef>
              <a:buFontTx/>
              <a:buChar char="•"/>
            </a:pPr>
            <a:endParaRPr lang="en-GB" sz="1600" baseline="0" dirty="0">
              <a:sym typeface="Wingdings" pitchFamily="-72" charset="2"/>
            </a:endParaRPr>
          </a:p>
          <a:p>
            <a:pPr marL="342900" indent="-342900" eaLnBrk="0" hangingPunct="0">
              <a:spcBef>
                <a:spcPts val="1200"/>
              </a:spcBef>
              <a:buFontTx/>
              <a:buChar char="•"/>
            </a:pPr>
            <a:endParaRPr lang="en-GB" sz="1600" baseline="0" dirty="0">
              <a:sym typeface="Wingdings" pitchFamily="-72" charset="2"/>
            </a:endParaRPr>
          </a:p>
          <a:p>
            <a:pPr marL="342900" indent="-342900" eaLnBrk="0" hangingPunct="0">
              <a:spcBef>
                <a:spcPts val="1200"/>
              </a:spcBef>
            </a:pPr>
            <a:endParaRPr lang="en-GB" sz="1800" baseline="0" dirty="0">
              <a:sym typeface="Wingdings" pitchFamily="-72" charset="2"/>
            </a:endParaRPr>
          </a:p>
          <a:p>
            <a:pPr marL="342900" indent="-342900" eaLnBrk="0" hangingPunct="0">
              <a:spcBef>
                <a:spcPts val="1200"/>
              </a:spcBef>
              <a:buFontTx/>
              <a:buChar char="•"/>
            </a:pPr>
            <a:endParaRPr lang="en-GB" sz="1800" baseline="0" dirty="0">
              <a:sym typeface="Wingdings" pitchFamily="-72" charset="2"/>
            </a:endParaRPr>
          </a:p>
          <a:p>
            <a:pPr marL="342900" indent="-342900" eaLnBrk="0" hangingPunct="0">
              <a:spcBef>
                <a:spcPts val="1200"/>
              </a:spcBef>
              <a:buFontTx/>
              <a:buChar char="•"/>
            </a:pPr>
            <a:endParaRPr lang="en-GB" sz="1800" baseline="0" dirty="0">
              <a:sym typeface="Wingdings" pitchFamily="-72" charset="2"/>
            </a:endParaRPr>
          </a:p>
          <a:p>
            <a:pPr marL="342900" indent="-342900" eaLnBrk="0" hangingPunct="0">
              <a:spcBef>
                <a:spcPts val="1200"/>
              </a:spcBef>
            </a:pPr>
            <a:endParaRPr lang="en-GB" sz="1800" baseline="0" dirty="0">
              <a:sym typeface="Wingdings" pitchFamily="-72" charset="2"/>
            </a:endParaRPr>
          </a:p>
          <a:p>
            <a:pPr marL="342900" indent="-342900" eaLnBrk="0" hangingPunct="0">
              <a:spcBef>
                <a:spcPts val="1200"/>
              </a:spcBef>
            </a:pPr>
            <a:endParaRPr lang="en-GB" sz="1800" baseline="0" dirty="0">
              <a:sym typeface="Wingdings" pitchFamily="-72" charset="2"/>
            </a:endParaRPr>
          </a:p>
          <a:p>
            <a:pPr marL="342900" indent="-342900" eaLnBrk="0" hangingPunct="0">
              <a:spcBef>
                <a:spcPts val="1200"/>
              </a:spcBef>
            </a:pPr>
            <a:endParaRPr lang="en-GB" sz="1800" baseline="0" dirty="0">
              <a:sym typeface="Wingdings" pitchFamily="-72" charset="2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10 finance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15300" y="4038600"/>
            <a:ext cx="9525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4" descr="9 carbon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39000" y="4038600"/>
            <a:ext cx="9525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3" descr="8 resources.pn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62700" y="4038600"/>
            <a:ext cx="9525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2" descr="7 services.pn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86400" y="4038600"/>
            <a:ext cx="958850" cy="168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1" descr="6 fabric.png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10100" y="4038600"/>
            <a:ext cx="9525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 descr="5 structure.png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33800" y="4038600"/>
            <a:ext cx="9525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 descr="4 use.png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57500" y="4038600"/>
            <a:ext cx="9525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1625" name="Picture 17" descr="deck.png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90500" y="1676400"/>
            <a:ext cx="1452563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 descr="3 building.png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81200" y="4038600"/>
            <a:ext cx="9525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2 geometry.png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04900" y="4038600"/>
            <a:ext cx="9525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1 location.png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600" y="4038600"/>
            <a:ext cx="947738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 Placeholder 5"/>
          <p:cNvSpPr txBox="1">
            <a:spLocks/>
          </p:cNvSpPr>
          <p:nvPr/>
        </p:nvSpPr>
        <p:spPr bwMode="auto">
          <a:xfrm>
            <a:off x="4724400" y="209550"/>
            <a:ext cx="4191000" cy="476250"/>
          </a:xfrm>
          <a:prstGeom prst="rect">
            <a:avLst/>
          </a:prstGeom>
          <a:noFill/>
          <a:extLst/>
        </p:spPr>
        <p:txBody>
          <a:bodyPr>
            <a:prstTxWarp prst="textNoShape">
              <a:avLst/>
            </a:prstTxWarp>
          </a:bodyPr>
          <a:lstStyle/>
          <a:p>
            <a:pPr marL="342900" indent="-342900" algn="r" eaLnBrk="0" hangingPunct="0">
              <a:spcBef>
                <a:spcPct val="20000"/>
              </a:spcBef>
            </a:pPr>
            <a:r>
              <a:rPr lang="en-US" sz="2000" baseline="0">
                <a:solidFill>
                  <a:srgbClr val="6BA42C"/>
                </a:solidFill>
              </a:rPr>
              <a:t>Workflow</a:t>
            </a:r>
          </a:p>
        </p:txBody>
      </p:sp>
      <p:pic>
        <p:nvPicPr>
          <p:cNvPr id="111630" name="Picture 19" descr="option.png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609600" y="1676400"/>
            <a:ext cx="1119188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609600" y="5943600"/>
            <a:ext cx="25908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600" baseline="0"/>
              <a:t>Dynamically customisable workspace</a:t>
            </a:r>
          </a:p>
        </p:txBody>
      </p:sp>
      <p:sp>
        <p:nvSpPr>
          <p:cNvPr id="18" name="Text Box 110"/>
          <p:cNvSpPr txBox="1">
            <a:spLocks noChangeArrowheads="1"/>
          </p:cNvSpPr>
          <p:nvPr/>
        </p:nvSpPr>
        <p:spPr bwMode="auto">
          <a:xfrm>
            <a:off x="4481513" y="3657600"/>
            <a:ext cx="1222375" cy="2225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0" baseline="0">
                <a:solidFill>
                  <a:srgbClr val="6BA42C"/>
                </a:solidFill>
              </a:rPr>
              <a:t>+</a:t>
            </a:r>
            <a:endParaRPr lang="en-US" sz="9600"/>
          </a:p>
        </p:txBody>
      </p: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6096000" y="5943600"/>
            <a:ext cx="29718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600" baseline="0"/>
              <a:t>New cards extend functionality and meet specific user needs</a:t>
            </a:r>
          </a:p>
        </p:txBody>
      </p:sp>
      <p:grpSp>
        <p:nvGrpSpPr>
          <p:cNvPr id="2" name="Group 22"/>
          <p:cNvGrpSpPr>
            <a:grpSpLocks/>
          </p:cNvGrpSpPr>
          <p:nvPr/>
        </p:nvGrpSpPr>
        <p:grpSpPr bwMode="auto">
          <a:xfrm>
            <a:off x="6210300" y="4038600"/>
            <a:ext cx="2705100" cy="1676400"/>
            <a:chOff x="6362177" y="4038600"/>
            <a:chExt cx="2705623" cy="1676400"/>
          </a:xfrm>
        </p:grpSpPr>
        <p:pic>
          <p:nvPicPr>
            <p:cNvPr id="111635" name="Picture 19" descr="LEED.png"/>
            <p:cNvPicPr>
              <a:picLocks noChangeAspect="1"/>
            </p:cNvPicPr>
            <p:nvPr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39000" y="4038600"/>
              <a:ext cx="953023" cy="1676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1636" name="Picture 20" descr="Passivhaus.png"/>
            <p:cNvPicPr>
              <a:picLocks noChangeAspect="1"/>
            </p:cNvPicPr>
            <p:nvPr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62177" y="4038600"/>
              <a:ext cx="953023" cy="1676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1637" name="Picture 21" descr="Investment.png"/>
            <p:cNvPicPr>
              <a:picLocks noChangeAspect="1"/>
            </p:cNvPicPr>
            <p:nvPr/>
          </p:nvPicPr>
          <p:blipFill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14777" y="4038600"/>
              <a:ext cx="953023" cy="1676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9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9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9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9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9" presetClass="entr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9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9" presetClass="entr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9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11111E-6 L -0.09792 -1.11111E-6 " pathEditMode="relative" rAng="0" ptsTypes="AA">
                                      <p:cBhvr>
                                        <p:cTn id="7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" y="0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08 -1.11111E-6 L -0.38333 -1.11111E-6 " pathEditMode="relative" rAng="0" ptsTypes="AA">
                                      <p:cBhvr>
                                        <p:cTn id="7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1" y="0"/>
                                    </p:animMotion>
                                  </p:childTnLst>
                                </p:cTn>
                              </p:par>
                              <p:par>
                                <p:cTn id="7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5.55556E-6 L -0.38333 -5.55556E-6 " pathEditMode="relative" ptsTypes="AA">
                                      <p:cBhvr>
                                        <p:cTn id="7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11111E-6 L -0.475 -1.11111E-6 " pathEditMode="relative" ptsTypes="AA">
                                      <p:cBhvr>
                                        <p:cTn id="7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7" grpId="1"/>
      <p:bldP spid="18" grpId="0"/>
      <p:bldP spid="1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Isosceles Triangle 21"/>
          <p:cNvSpPr/>
          <p:nvPr/>
        </p:nvSpPr>
        <p:spPr bwMode="auto">
          <a:xfrm rot="5400000">
            <a:off x="2843212" y="4548189"/>
            <a:ext cx="762000" cy="657225"/>
          </a:xfrm>
          <a:prstGeom prst="triangle">
            <a:avLst/>
          </a:prstGeom>
          <a:solidFill>
            <a:schemeClr val="bg1">
              <a:lumMod val="85000"/>
            </a:schemeClr>
          </a:solidFill>
          <a:ln>
            <a:headEnd type="none" w="med" len="med"/>
            <a:tailEnd type="none" w="med" len="med"/>
          </a:ln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>
            <a:prstTxWarp prst="textNoShape">
              <a:avLst/>
            </a:prstTxWarp>
          </a:bodyPr>
          <a:lstStyle/>
          <a:p>
            <a:pPr eaLnBrk="0" hangingPunct="0">
              <a:defRPr/>
            </a:pPr>
            <a:endParaRPr lang="en-US" baseline="0">
              <a:solidFill>
                <a:schemeClr val="tx1"/>
              </a:solidFill>
            </a:endParaRPr>
          </a:p>
        </p:txBody>
      </p:sp>
      <p:sp>
        <p:nvSpPr>
          <p:cNvPr id="23" name="Isosceles Triangle 22"/>
          <p:cNvSpPr/>
          <p:nvPr/>
        </p:nvSpPr>
        <p:spPr bwMode="auto">
          <a:xfrm rot="5400000">
            <a:off x="5626100" y="4548189"/>
            <a:ext cx="762000" cy="657225"/>
          </a:xfrm>
          <a:prstGeom prst="triangle">
            <a:avLst/>
          </a:prstGeom>
          <a:solidFill>
            <a:schemeClr val="bg1">
              <a:lumMod val="85000"/>
            </a:schemeClr>
          </a:solidFill>
          <a:ln>
            <a:headEnd type="none" w="med" len="med"/>
            <a:tailEnd type="none" w="med" len="med"/>
          </a:ln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>
            <a:prstTxWarp prst="textNoShape">
              <a:avLst/>
            </a:prstTxWarp>
          </a:bodyPr>
          <a:lstStyle/>
          <a:p>
            <a:pPr eaLnBrk="0" hangingPunct="0">
              <a:defRPr/>
            </a:pPr>
            <a:endParaRPr lang="en-US" baseline="0">
              <a:solidFill>
                <a:schemeClr val="tx1"/>
              </a:solidFill>
            </a:endParaRPr>
          </a:p>
        </p:txBody>
      </p:sp>
      <p:sp>
        <p:nvSpPr>
          <p:cNvPr id="115716" name="Text Placeholder 6"/>
          <p:cNvSpPr>
            <a:spLocks noGrp="1"/>
          </p:cNvSpPr>
          <p:nvPr>
            <p:ph type="body" sz="quarter" idx="4294967295"/>
          </p:nvPr>
        </p:nvSpPr>
        <p:spPr bwMode="auto">
          <a:xfrm>
            <a:off x="34925" y="6381750"/>
            <a:ext cx="7129463" cy="47625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>
              <a:buFontTx/>
              <a:buNone/>
            </a:pPr>
            <a:r>
              <a:rPr lang="en-US" sz="2000" b="1" smtClean="0">
                <a:solidFill>
                  <a:schemeClr val="bg1"/>
                </a:solidFill>
              </a:rPr>
              <a:t>Rapid project definition &amp; reporting</a:t>
            </a:r>
          </a:p>
        </p:txBody>
      </p:sp>
      <p:sp>
        <p:nvSpPr>
          <p:cNvPr id="4" name="Text Placeholder 5"/>
          <p:cNvSpPr txBox="1">
            <a:spLocks/>
          </p:cNvSpPr>
          <p:nvPr/>
        </p:nvSpPr>
        <p:spPr bwMode="auto">
          <a:xfrm>
            <a:off x="4724400" y="209550"/>
            <a:ext cx="4191000" cy="476250"/>
          </a:xfrm>
          <a:prstGeom prst="rect">
            <a:avLst/>
          </a:prstGeom>
          <a:noFill/>
          <a:extLst/>
        </p:spPr>
        <p:txBody>
          <a:bodyPr>
            <a:prstTxWarp prst="textNoShape">
              <a:avLst/>
            </a:prstTxWarp>
          </a:bodyPr>
          <a:lstStyle/>
          <a:p>
            <a:pPr marL="342900" indent="-342900" algn="r">
              <a:spcBef>
                <a:spcPct val="20000"/>
              </a:spcBef>
            </a:pPr>
            <a:r>
              <a:rPr lang="en-US" sz="2000" baseline="0">
                <a:solidFill>
                  <a:srgbClr val="6BA42C"/>
                </a:solidFill>
              </a:rPr>
              <a:t>Optioneering</a:t>
            </a:r>
          </a:p>
        </p:txBody>
      </p:sp>
      <p:grpSp>
        <p:nvGrpSpPr>
          <p:cNvPr id="2" name="Group 14"/>
          <p:cNvGrpSpPr>
            <a:grpSpLocks/>
          </p:cNvGrpSpPr>
          <p:nvPr/>
        </p:nvGrpSpPr>
        <p:grpSpPr bwMode="auto">
          <a:xfrm>
            <a:off x="3811588" y="3886202"/>
            <a:ext cx="1538287" cy="1981200"/>
            <a:chOff x="2400735" y="1676400"/>
            <a:chExt cx="1538178" cy="1981200"/>
          </a:xfrm>
        </p:grpSpPr>
        <p:pic>
          <p:nvPicPr>
            <p:cNvPr id="115719" name="Picture 7" descr="deck.png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400735" y="1676400"/>
              <a:ext cx="1451975" cy="1981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5720" name="Picture 8" descr="option.png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819400" y="1676400"/>
              <a:ext cx="1119513" cy="1981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5721" name="TextBox 9"/>
            <p:cNvSpPr txBox="1">
              <a:spLocks noChangeArrowheads="1"/>
            </p:cNvSpPr>
            <p:nvPr/>
          </p:nvSpPr>
          <p:spPr bwMode="auto">
            <a:xfrm>
              <a:off x="3200778" y="2362200"/>
              <a:ext cx="380973" cy="336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dirty="0"/>
                <a:t>2</a:t>
              </a:r>
            </a:p>
          </p:txBody>
        </p:sp>
      </p:grpSp>
      <p:pic>
        <p:nvPicPr>
          <p:cNvPr id="115722" name="Picture 5" descr="deck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01713" y="3886202"/>
            <a:ext cx="1452562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5723" name="Picture 6" descr="option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387475" y="3886202"/>
            <a:ext cx="1119188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1768475" y="4572002"/>
            <a:ext cx="3810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dirty="0"/>
              <a:t>1</a:t>
            </a:r>
          </a:p>
        </p:txBody>
      </p:sp>
      <p:grpSp>
        <p:nvGrpSpPr>
          <p:cNvPr id="3" name="Group 15"/>
          <p:cNvGrpSpPr>
            <a:grpSpLocks/>
          </p:cNvGrpSpPr>
          <p:nvPr/>
        </p:nvGrpSpPr>
        <p:grpSpPr bwMode="auto">
          <a:xfrm>
            <a:off x="6569075" y="3886202"/>
            <a:ext cx="1538288" cy="1981200"/>
            <a:chOff x="4543644" y="1676400"/>
            <a:chExt cx="1538178" cy="1981200"/>
          </a:xfrm>
        </p:grpSpPr>
        <p:pic>
          <p:nvPicPr>
            <p:cNvPr id="115726" name="Picture 11" descr="deck.png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543644" y="1676400"/>
              <a:ext cx="1451975" cy="1981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5727" name="Picture 12" descr="option.png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4962309" y="1676400"/>
              <a:ext cx="1119513" cy="1981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5728" name="TextBox 13"/>
            <p:cNvSpPr txBox="1">
              <a:spLocks noChangeArrowheads="1"/>
            </p:cNvSpPr>
            <p:nvPr/>
          </p:nvSpPr>
          <p:spPr bwMode="auto">
            <a:xfrm>
              <a:off x="5357974" y="2362200"/>
              <a:ext cx="380972" cy="336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/>
                <a:t>3</a:t>
              </a:r>
            </a:p>
          </p:txBody>
        </p:sp>
      </p:grpSp>
      <p:grpSp>
        <p:nvGrpSpPr>
          <p:cNvPr id="5" name="Group 20"/>
          <p:cNvGrpSpPr>
            <a:grpSpLocks/>
          </p:cNvGrpSpPr>
          <p:nvPr/>
        </p:nvGrpSpPr>
        <p:grpSpPr bwMode="auto">
          <a:xfrm>
            <a:off x="1387475" y="3886202"/>
            <a:ext cx="6705600" cy="1981200"/>
            <a:chOff x="1524000" y="1676400"/>
            <a:chExt cx="6705600" cy="1981199"/>
          </a:xfrm>
        </p:grpSpPr>
        <p:pic>
          <p:nvPicPr>
            <p:cNvPr id="115730" name="Picture 17" descr="6 fabric.png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4321566" y="1676400"/>
              <a:ext cx="1126299" cy="19811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5731" name="Picture 18" descr="6 fabric.png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1524000" y="1676400"/>
              <a:ext cx="1126299" cy="19811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5732" name="Picture 19" descr="6 fabric.png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7103301" y="1676400"/>
              <a:ext cx="1126299" cy="19811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6" name="Group 27"/>
          <p:cNvGrpSpPr>
            <a:grpSpLocks/>
          </p:cNvGrpSpPr>
          <p:nvPr/>
        </p:nvGrpSpPr>
        <p:grpSpPr bwMode="auto">
          <a:xfrm>
            <a:off x="1463675" y="3886202"/>
            <a:ext cx="6705600" cy="1981200"/>
            <a:chOff x="2362200" y="1676400"/>
            <a:chExt cx="6705600" cy="1981200"/>
          </a:xfrm>
        </p:grpSpPr>
        <p:pic>
          <p:nvPicPr>
            <p:cNvPr id="115735" name="Picture 24" descr="5 structure.png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2362200" y="1676400"/>
              <a:ext cx="1126299" cy="1981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5736" name="Picture 25" descr="5 structure.png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5181600" y="1676400"/>
              <a:ext cx="1126299" cy="1981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5737" name="Picture 26" descr="5 structure.png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7941501" y="1676400"/>
              <a:ext cx="1126299" cy="1981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7" name="Group 33"/>
          <p:cNvGrpSpPr/>
          <p:nvPr/>
        </p:nvGrpSpPr>
        <p:grpSpPr>
          <a:xfrm>
            <a:off x="304800" y="1371600"/>
            <a:ext cx="1482726" cy="1981200"/>
            <a:chOff x="0" y="1676400"/>
            <a:chExt cx="1482726" cy="1981200"/>
          </a:xfrm>
        </p:grpSpPr>
        <p:pic>
          <p:nvPicPr>
            <p:cNvPr id="27" name="Picture 18" descr="option folder.png"/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0" y="1676400"/>
              <a:ext cx="1198563" cy="1981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50800" dist="38100" dir="2700000">
                <a:srgbClr val="000000">
                  <a:alpha val="43000"/>
                </a:srgbClr>
              </a:outerShdw>
            </a:effectLst>
          </p:spPr>
        </p:pic>
        <p:pic>
          <p:nvPicPr>
            <p:cNvPr id="29" name="Picture 18" descr="option folder.png"/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76200" y="1676400"/>
              <a:ext cx="1198563" cy="1981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50800" dist="38100" dir="2700000">
                <a:srgbClr val="000000">
                  <a:alpha val="43000"/>
                </a:srgbClr>
              </a:outerShdw>
            </a:effectLst>
          </p:spPr>
        </p:pic>
        <p:pic>
          <p:nvPicPr>
            <p:cNvPr id="30" name="Picture 18" descr="option folder.png"/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152400" y="1676400"/>
              <a:ext cx="1198563" cy="1981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50800" dist="38100" dir="2700000">
                <a:srgbClr val="000000">
                  <a:alpha val="43000"/>
                </a:srgbClr>
              </a:outerShdw>
            </a:effectLst>
          </p:spPr>
        </p:pic>
        <p:pic>
          <p:nvPicPr>
            <p:cNvPr id="31" name="Picture 18" descr="option folder.png"/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207963" y="1676400"/>
              <a:ext cx="1198563" cy="1981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50800" dist="38100" dir="2700000">
                <a:srgbClr val="000000">
                  <a:alpha val="43000"/>
                </a:srgbClr>
              </a:outerShdw>
            </a:effectLst>
          </p:spPr>
        </p:pic>
        <p:pic>
          <p:nvPicPr>
            <p:cNvPr id="33" name="Picture 18" descr="option folder.png"/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284163" y="1676400"/>
              <a:ext cx="1198563" cy="1981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50800" dist="38100" dir="2700000">
                <a:srgbClr val="000000">
                  <a:alpha val="43000"/>
                </a:srgbClr>
              </a:outerShdw>
            </a:effectLst>
          </p:spPr>
        </p:pic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9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9" presetClass="entr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2" grpId="1" animBg="1"/>
      <p:bldP spid="23" grpId="0" animBg="1"/>
      <p:bldP spid="23" grpId="1" animBg="1"/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Placeholder 5"/>
          <p:cNvSpPr>
            <a:spLocks noGrp="1"/>
          </p:cNvSpPr>
          <p:nvPr>
            <p:ph type="body" sz="quarter" idx="12"/>
          </p:nvPr>
        </p:nvSpPr>
        <p:spPr bwMode="auto">
          <a:xfrm>
            <a:off x="4724400" y="209550"/>
            <a:ext cx="4191000" cy="47625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r"/>
            <a:r>
              <a:rPr lang="en-US" b="0" smtClean="0">
                <a:solidFill>
                  <a:srgbClr val="6BA42C"/>
                </a:solidFill>
              </a:rPr>
              <a:t>Background</a:t>
            </a:r>
          </a:p>
        </p:txBody>
      </p:sp>
      <p:sp>
        <p:nvSpPr>
          <p:cNvPr id="13315" name="Text Placeholder 4"/>
          <p:cNvSpPr>
            <a:spLocks noGrp="1"/>
          </p:cNvSpPr>
          <p:nvPr>
            <p:ph type="body" sz="quarter" idx="11"/>
          </p:nvPr>
        </p:nvSpPr>
        <p:spPr bwMode="auto">
          <a:xfrm>
            <a:off x="311150" y="1189038"/>
            <a:ext cx="4032250" cy="2087562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269875" indent="-269875">
              <a:lnSpc>
                <a:spcPct val="90000"/>
              </a:lnSpc>
              <a:spcBef>
                <a:spcPts val="1200"/>
              </a:spcBef>
              <a:buFontTx/>
              <a:buChar char="•"/>
            </a:pPr>
            <a:endParaRPr lang="en-GB" sz="2000" smtClean="0">
              <a:ea typeface="Arial" pitchFamily="-72" charset="0"/>
              <a:cs typeface="Arial" pitchFamily="-72" charset="0"/>
              <a:sym typeface="Wingdings" pitchFamily="-72" charset="2"/>
            </a:endParaRPr>
          </a:p>
          <a:p>
            <a:pPr marL="269875" indent="-269875">
              <a:lnSpc>
                <a:spcPct val="90000"/>
              </a:lnSpc>
              <a:spcBef>
                <a:spcPts val="1200"/>
              </a:spcBef>
              <a:buFontTx/>
              <a:buChar char="•"/>
            </a:pPr>
            <a:r>
              <a:rPr lang="en-GB" sz="2000" smtClean="0">
                <a:ea typeface="Arial" pitchFamily="-72" charset="0"/>
                <a:cs typeface="Arial" pitchFamily="-72" charset="0"/>
                <a:sym typeface="Wingdings" pitchFamily="-72" charset="2"/>
              </a:rPr>
              <a:t>2 year R&amp;D project (£937k) April 2010 </a:t>
            </a:r>
            <a:r>
              <a:rPr lang="en-US" sz="2000" smtClean="0">
                <a:ea typeface="Arial" pitchFamily="-72" charset="0"/>
                <a:cs typeface="Arial" pitchFamily="-72" charset="0"/>
                <a:sym typeface="Wingdings" pitchFamily="-72" charset="2"/>
              </a:rPr>
              <a:t>–</a:t>
            </a:r>
            <a:r>
              <a:rPr lang="en-GB" sz="2000" smtClean="0">
                <a:ea typeface="Arial" pitchFamily="-72" charset="0"/>
                <a:cs typeface="Arial" pitchFamily="-72" charset="0"/>
                <a:sym typeface="Wingdings" pitchFamily="-72" charset="2"/>
              </a:rPr>
              <a:t> April 2012 </a:t>
            </a:r>
          </a:p>
          <a:p>
            <a:pPr marL="269875" indent="-269875">
              <a:lnSpc>
                <a:spcPct val="90000"/>
              </a:lnSpc>
              <a:spcBef>
                <a:spcPts val="1200"/>
              </a:spcBef>
              <a:buFontTx/>
              <a:buChar char="•"/>
            </a:pPr>
            <a:endParaRPr lang="en-GB" sz="2000" smtClean="0">
              <a:ea typeface="Arial" pitchFamily="-72" charset="0"/>
              <a:cs typeface="Arial" pitchFamily="-72" charset="0"/>
              <a:sym typeface="Wingdings" pitchFamily="-72" charset="2"/>
            </a:endParaRPr>
          </a:p>
          <a:p>
            <a:pPr marL="269875" indent="-269875">
              <a:lnSpc>
                <a:spcPct val="90000"/>
              </a:lnSpc>
              <a:spcBef>
                <a:spcPts val="1200"/>
              </a:spcBef>
              <a:buFontTx/>
              <a:buChar char="•"/>
            </a:pPr>
            <a:r>
              <a:rPr lang="en-GB" sz="2000" smtClean="0">
                <a:ea typeface="Arial" pitchFamily="-72" charset="0"/>
                <a:cs typeface="Arial" pitchFamily="-72" charset="0"/>
                <a:sym typeface="Wingdings" pitchFamily="-72" charset="2"/>
              </a:rPr>
              <a:t>46% funded by the Technology Strategy Board (TSB)</a:t>
            </a:r>
          </a:p>
          <a:p>
            <a:pPr marL="269875" indent="-269875">
              <a:lnSpc>
                <a:spcPct val="90000"/>
              </a:lnSpc>
              <a:spcBef>
                <a:spcPts val="1200"/>
              </a:spcBef>
              <a:buFontTx/>
              <a:buChar char="•"/>
            </a:pPr>
            <a:endParaRPr lang="en-GB" sz="2000" smtClean="0">
              <a:ea typeface="Arial" pitchFamily="-72" charset="0"/>
              <a:cs typeface="Arial" pitchFamily="-72" charset="0"/>
              <a:sym typeface="Wingdings" pitchFamily="-72" charset="2"/>
            </a:endParaRPr>
          </a:p>
          <a:p>
            <a:pPr marL="269875" indent="-269875">
              <a:lnSpc>
                <a:spcPct val="90000"/>
              </a:lnSpc>
              <a:spcBef>
                <a:spcPts val="1200"/>
              </a:spcBef>
              <a:buFontTx/>
              <a:buChar char="•"/>
            </a:pPr>
            <a:r>
              <a:rPr lang="en-GB" sz="2000" smtClean="0">
                <a:ea typeface="Arial" pitchFamily="-72" charset="0"/>
                <a:cs typeface="Arial" pitchFamily="-72" charset="0"/>
              </a:rPr>
              <a:t>“Design &amp; decision tools for ‘low impact’ buildings” focusing on new build early stage / concept design</a:t>
            </a:r>
            <a:endParaRPr lang="en-GB" sz="2000" smtClean="0">
              <a:ea typeface="Arial" pitchFamily="-72" charset="0"/>
              <a:cs typeface="Arial" pitchFamily="-72" charset="0"/>
              <a:sym typeface="Wingdings" pitchFamily="-72" charset="2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5200650" y="1295400"/>
            <a:ext cx="3333750" cy="4713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46" descr="deck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34075" y="914400"/>
            <a:ext cx="1228725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" name="Picture 45" descr="deck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57675" y="914400"/>
            <a:ext cx="1228725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" name="Picture 44" descr="deck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38400" y="914400"/>
            <a:ext cx="1228725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8" name="Text Placeholder 5"/>
          <p:cNvSpPr txBox="1">
            <a:spLocks/>
          </p:cNvSpPr>
          <p:nvPr/>
        </p:nvSpPr>
        <p:spPr bwMode="auto">
          <a:xfrm>
            <a:off x="4724400" y="209550"/>
            <a:ext cx="4191000" cy="476250"/>
          </a:xfrm>
          <a:prstGeom prst="rect">
            <a:avLst/>
          </a:prstGeom>
          <a:noFill/>
          <a:extLst/>
        </p:spPr>
        <p:txBody>
          <a:bodyPr>
            <a:prstTxWarp prst="textNoShape">
              <a:avLst/>
            </a:prstTxWarp>
          </a:bodyPr>
          <a:lstStyle/>
          <a:p>
            <a:pPr marL="342900" indent="-342900" algn="r">
              <a:spcBef>
                <a:spcPct val="20000"/>
              </a:spcBef>
            </a:pPr>
            <a:r>
              <a:rPr lang="en-US" sz="2000" baseline="0">
                <a:solidFill>
                  <a:srgbClr val="6BA42C"/>
                </a:solidFill>
              </a:rPr>
              <a:t>Optimisation</a:t>
            </a:r>
            <a:endParaRPr lang="en-US" sz="2000" baseline="0">
              <a:solidFill>
                <a:schemeClr val="bg1"/>
              </a:solidFill>
            </a:endParaRPr>
          </a:p>
        </p:txBody>
      </p:sp>
      <p:pic>
        <p:nvPicPr>
          <p:cNvPr id="113670" name="Picture 4" descr="deck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0500" y="914400"/>
            <a:ext cx="1452563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3671" name="Picture 5" descr="option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9600" y="914400"/>
            <a:ext cx="1119188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6 fabric.pn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81300" y="914400"/>
            <a:ext cx="9525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25" descr="6 fabric.pn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33900" y="4648200"/>
            <a:ext cx="9525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39"/>
          <p:cNvGrpSpPr>
            <a:grpSpLocks/>
          </p:cNvGrpSpPr>
          <p:nvPr/>
        </p:nvGrpSpPr>
        <p:grpSpPr bwMode="auto">
          <a:xfrm>
            <a:off x="1905000" y="914400"/>
            <a:ext cx="7124700" cy="5410200"/>
            <a:chOff x="1905000" y="914400"/>
            <a:chExt cx="7125222" cy="5410200"/>
          </a:xfrm>
        </p:grpSpPr>
        <p:pic>
          <p:nvPicPr>
            <p:cNvPr id="113675" name="Picture 6" descr="6 fabric.png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05000" y="914400"/>
              <a:ext cx="953022" cy="1676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3676" name="Picture 8" descr="6 fabric.png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57600" y="914400"/>
              <a:ext cx="953022" cy="1676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3677" name="Picture 9" descr="6 fabric.png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33378" y="914400"/>
              <a:ext cx="953022" cy="1676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3678" name="Picture 11" descr="6 fabric.png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85978" y="914400"/>
              <a:ext cx="953022" cy="1676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3679" name="Picture 12" descr="6 fabric.png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01422" y="914400"/>
              <a:ext cx="953022" cy="1676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3680" name="Picture 14" descr="6 fabric.png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05000" y="2743200"/>
              <a:ext cx="953022" cy="1676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3681" name="Picture 18" descr="6 fabric.png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10200" y="2743200"/>
              <a:ext cx="953022" cy="1676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3682" name="Picture 19" descr="6 fabric.png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85978" y="2743200"/>
              <a:ext cx="953022" cy="1676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3683" name="Picture 21" descr="6 fabric.png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77200" y="2743200"/>
              <a:ext cx="953022" cy="1676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3684" name="Picture 23" descr="6 fabric.png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80778" y="4648200"/>
              <a:ext cx="953022" cy="1676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3685" name="Picture 24" descr="6 fabric.png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57600" y="4648200"/>
              <a:ext cx="953022" cy="1676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3686" name="Picture 27" descr="6 fabric.png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85978" y="4648200"/>
              <a:ext cx="953022" cy="1676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3687" name="Picture 28" descr="6 fabric.png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01422" y="4648200"/>
              <a:ext cx="953022" cy="1676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3688" name="Picture 10" descr="6 fabric.png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10200" y="914400"/>
              <a:ext cx="953022" cy="1676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3689" name="Picture 13" descr="6 fabric.png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77200" y="914400"/>
              <a:ext cx="953022" cy="1676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3690" name="Picture 15" descr="6 fabric.png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80778" y="2743200"/>
              <a:ext cx="953022" cy="1676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3691" name="Picture 16" descr="6 fabric.png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57600" y="2743200"/>
              <a:ext cx="953022" cy="1676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3692" name="Picture 17" descr="6 fabric.png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33378" y="2743200"/>
              <a:ext cx="953022" cy="1676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3693" name="Picture 22" descr="6 fabric.png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05000" y="4648200"/>
              <a:ext cx="953022" cy="1676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3694" name="Picture 26" descr="6 fabric.png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10200" y="4648200"/>
              <a:ext cx="953022" cy="1676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3695" name="Picture 29" descr="6 fabric.png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77200" y="4648200"/>
              <a:ext cx="953022" cy="1676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3" name="TextBox 32"/>
          <p:cNvSpPr txBox="1">
            <a:spLocks noChangeArrowheads="1"/>
          </p:cNvSpPr>
          <p:nvPr/>
        </p:nvSpPr>
        <p:spPr bwMode="auto">
          <a:xfrm>
            <a:off x="152400" y="2895600"/>
            <a:ext cx="16002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1200" baseline="0"/>
              <a:t>Auto-generate</a:t>
            </a:r>
          </a:p>
        </p:txBody>
      </p:sp>
      <p:sp>
        <p:nvSpPr>
          <p:cNvPr id="34" name="TextBox 33"/>
          <p:cNvSpPr txBox="1">
            <a:spLocks noChangeArrowheads="1"/>
          </p:cNvSpPr>
          <p:nvPr/>
        </p:nvSpPr>
        <p:spPr bwMode="auto">
          <a:xfrm>
            <a:off x="152400" y="3395663"/>
            <a:ext cx="16002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1200" baseline="0"/>
              <a:t>Auto-filter</a:t>
            </a:r>
          </a:p>
        </p:txBody>
      </p:sp>
      <p:pic>
        <p:nvPicPr>
          <p:cNvPr id="21" name="Picture 20" descr="6 fabric.pn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00900" y="2743200"/>
            <a:ext cx="954088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" presetClass="exit" presetSubtype="4" accel="50000" decel="50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animMotion origin="layout" path="M 3.33333E-6 0 L 0.00208 -0.54444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" y="-27200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animMotion origin="layout" path="M -3.33333E-6 -2.22222E-6 L -0.10625 -0.26666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00" y="-1330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5"/>
          <p:cNvSpPr txBox="1">
            <a:spLocks/>
          </p:cNvSpPr>
          <p:nvPr/>
        </p:nvSpPr>
        <p:spPr bwMode="auto">
          <a:xfrm>
            <a:off x="4724400" y="209550"/>
            <a:ext cx="4191000" cy="476250"/>
          </a:xfrm>
          <a:prstGeom prst="rect">
            <a:avLst/>
          </a:prstGeom>
          <a:noFill/>
          <a:extLst/>
        </p:spPr>
        <p:txBody>
          <a:bodyPr>
            <a:prstTxWarp prst="textNoShape">
              <a:avLst/>
            </a:prstTxWarp>
          </a:bodyPr>
          <a:lstStyle/>
          <a:p>
            <a:pPr marL="342900" indent="-342900" algn="r">
              <a:spcBef>
                <a:spcPct val="20000"/>
              </a:spcBef>
              <a:defRPr/>
            </a:pPr>
            <a:r>
              <a:rPr lang="en-US" sz="2000" kern="0" baseline="0" dirty="0" smtClean="0">
                <a:solidFill>
                  <a:srgbClr val="78A72A"/>
                </a:solidFill>
              </a:rPr>
              <a:t>Dynamic reporting</a:t>
            </a:r>
            <a:endParaRPr lang="en-US" sz="2000" kern="0" baseline="0" dirty="0">
              <a:solidFill>
                <a:srgbClr val="78A72A"/>
              </a:solidFill>
            </a:endParaRPr>
          </a:p>
        </p:txBody>
      </p:sp>
      <p:pic>
        <p:nvPicPr>
          <p:cNvPr id="6" name="Picture 6" descr="option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97901" y="1295400"/>
            <a:ext cx="1119188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option folder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1703" y="1295400"/>
            <a:ext cx="1198497" cy="1981200"/>
          </a:xfrm>
          <a:prstGeom prst="rect">
            <a:avLst/>
          </a:prstGeom>
        </p:spPr>
      </p:pic>
      <p:pic>
        <p:nvPicPr>
          <p:cNvPr id="10" name="Picture 9" descr="6 fabric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98101" y="1295400"/>
            <a:ext cx="1125681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1" descr="Assembly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98301" y="1295400"/>
            <a:ext cx="1126299" cy="19812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 bwMode="auto">
          <a:xfrm>
            <a:off x="5562600" y="2819400"/>
            <a:ext cx="533400" cy="76200"/>
          </a:xfrm>
          <a:prstGeom prst="rect">
            <a:avLst/>
          </a:prstGeom>
          <a:noFill/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3810000" y="2514600"/>
            <a:ext cx="685800" cy="76200"/>
          </a:xfrm>
          <a:prstGeom prst="rect">
            <a:avLst/>
          </a:prstGeom>
          <a:noFill/>
          <a:ln w="25400" cap="flat" cmpd="sng" algn="ctr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762000" y="2971800"/>
            <a:ext cx="609600" cy="76200"/>
          </a:xfrm>
          <a:prstGeom prst="rect">
            <a:avLst/>
          </a:prstGeom>
          <a:noFill/>
          <a:ln w="25400" cap="flat" cmpd="sng" algn="ctr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sp>
        <p:nvSpPr>
          <p:cNvPr id="14" name="Rectangle 13"/>
          <p:cNvSpPr/>
          <p:nvPr/>
        </p:nvSpPr>
        <p:spPr bwMode="auto">
          <a:xfrm>
            <a:off x="2209800" y="2514600"/>
            <a:ext cx="685800" cy="76200"/>
          </a:xfrm>
          <a:prstGeom prst="rect">
            <a:avLst/>
          </a:prstGeom>
          <a:noFill/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pic>
        <p:nvPicPr>
          <p:cNvPr id="15" name="Picture 14" descr="material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22301" y="1295399"/>
            <a:ext cx="1126299" cy="1981201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 bwMode="auto">
          <a:xfrm>
            <a:off x="6934200" y="2667000"/>
            <a:ext cx="685800" cy="76200"/>
          </a:xfrm>
          <a:prstGeom prst="rect">
            <a:avLst/>
          </a:prstGeom>
          <a:noFill/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sp>
        <p:nvSpPr>
          <p:cNvPr id="17" name="Rectangle 16"/>
          <p:cNvSpPr/>
          <p:nvPr/>
        </p:nvSpPr>
        <p:spPr bwMode="auto">
          <a:xfrm>
            <a:off x="6934200" y="1981200"/>
            <a:ext cx="685800" cy="76200"/>
          </a:xfrm>
          <a:prstGeom prst="rect">
            <a:avLst/>
          </a:prstGeom>
          <a:noFill/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sp>
        <p:nvSpPr>
          <p:cNvPr id="18" name="Rectangle 17"/>
          <p:cNvSpPr/>
          <p:nvPr/>
        </p:nvSpPr>
        <p:spPr bwMode="auto">
          <a:xfrm flipV="1">
            <a:off x="2209800" y="1905000"/>
            <a:ext cx="152400" cy="152400"/>
          </a:xfrm>
          <a:prstGeom prst="rect">
            <a:avLst/>
          </a:prstGeom>
          <a:noFill/>
          <a:ln w="25400" cap="flat" cmpd="sng" algn="ctr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sp>
        <p:nvSpPr>
          <p:cNvPr id="19" name="Isosceles Triangle 18"/>
          <p:cNvSpPr/>
          <p:nvPr/>
        </p:nvSpPr>
        <p:spPr bwMode="auto">
          <a:xfrm rot="16200000">
            <a:off x="6298407" y="2235994"/>
            <a:ext cx="381000" cy="328613"/>
          </a:xfrm>
          <a:prstGeom prst="triangle">
            <a:avLst/>
          </a:prstGeom>
          <a:solidFill>
            <a:schemeClr val="bg1">
              <a:lumMod val="85000"/>
            </a:schemeClr>
          </a:solidFill>
          <a:ln>
            <a:headEnd type="none" w="med" len="med"/>
            <a:tailEnd type="none" w="med" len="med"/>
          </a:ln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>
            <a:prstTxWarp prst="textNoShape">
              <a:avLst/>
            </a:prstTxWarp>
          </a:bodyPr>
          <a:lstStyle/>
          <a:p>
            <a:pPr eaLnBrk="0" hangingPunct="0">
              <a:defRPr/>
            </a:pPr>
            <a:endParaRPr lang="en-US" baseline="0">
              <a:solidFill>
                <a:schemeClr val="tx1"/>
              </a:solidFill>
            </a:endParaRPr>
          </a:p>
        </p:txBody>
      </p:sp>
      <p:sp>
        <p:nvSpPr>
          <p:cNvPr id="20" name="Isosceles Triangle 19"/>
          <p:cNvSpPr/>
          <p:nvPr/>
        </p:nvSpPr>
        <p:spPr bwMode="auto">
          <a:xfrm rot="16200000">
            <a:off x="4750593" y="2235993"/>
            <a:ext cx="381000" cy="328613"/>
          </a:xfrm>
          <a:prstGeom prst="triangle">
            <a:avLst/>
          </a:prstGeom>
          <a:solidFill>
            <a:schemeClr val="bg1">
              <a:lumMod val="85000"/>
            </a:schemeClr>
          </a:solidFill>
          <a:ln>
            <a:headEnd type="none" w="med" len="med"/>
            <a:tailEnd type="none" w="med" len="med"/>
          </a:ln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>
            <a:prstTxWarp prst="textNoShape">
              <a:avLst/>
            </a:prstTxWarp>
          </a:bodyPr>
          <a:lstStyle/>
          <a:p>
            <a:pPr eaLnBrk="0" hangingPunct="0">
              <a:defRPr/>
            </a:pPr>
            <a:endParaRPr lang="en-US" baseline="0">
              <a:solidFill>
                <a:schemeClr val="tx1"/>
              </a:solidFill>
            </a:endParaRPr>
          </a:p>
        </p:txBody>
      </p:sp>
      <p:sp>
        <p:nvSpPr>
          <p:cNvPr id="21" name="Isosceles Triangle 20"/>
          <p:cNvSpPr/>
          <p:nvPr/>
        </p:nvSpPr>
        <p:spPr bwMode="auto">
          <a:xfrm rot="16200000">
            <a:off x="3150393" y="2235993"/>
            <a:ext cx="381000" cy="328613"/>
          </a:xfrm>
          <a:prstGeom prst="triangle">
            <a:avLst/>
          </a:prstGeom>
          <a:solidFill>
            <a:schemeClr val="bg1">
              <a:lumMod val="85000"/>
            </a:schemeClr>
          </a:solidFill>
          <a:ln>
            <a:headEnd type="none" w="med" len="med"/>
            <a:tailEnd type="none" w="med" len="med"/>
          </a:ln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>
            <a:prstTxWarp prst="textNoShape">
              <a:avLst/>
            </a:prstTxWarp>
          </a:bodyPr>
          <a:lstStyle/>
          <a:p>
            <a:pPr eaLnBrk="0" hangingPunct="0">
              <a:defRPr/>
            </a:pPr>
            <a:endParaRPr lang="en-US" baseline="0">
              <a:solidFill>
                <a:schemeClr val="tx1"/>
              </a:solidFill>
            </a:endParaRPr>
          </a:p>
        </p:txBody>
      </p:sp>
      <p:sp>
        <p:nvSpPr>
          <p:cNvPr id="22" name="Isosceles Triangle 21"/>
          <p:cNvSpPr/>
          <p:nvPr/>
        </p:nvSpPr>
        <p:spPr bwMode="auto">
          <a:xfrm rot="16200000">
            <a:off x="1574007" y="2235994"/>
            <a:ext cx="381000" cy="328613"/>
          </a:xfrm>
          <a:prstGeom prst="triangle">
            <a:avLst/>
          </a:prstGeom>
          <a:solidFill>
            <a:schemeClr val="bg1">
              <a:lumMod val="85000"/>
            </a:schemeClr>
          </a:solidFill>
          <a:ln>
            <a:headEnd type="none" w="med" len="med"/>
            <a:tailEnd type="none" w="med" len="med"/>
          </a:ln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>
            <a:prstTxWarp prst="textNoShape">
              <a:avLst/>
            </a:prstTxWarp>
          </a:bodyPr>
          <a:lstStyle/>
          <a:p>
            <a:pPr eaLnBrk="0" hangingPunct="0">
              <a:defRPr/>
            </a:pPr>
            <a:endParaRPr lang="en-US" baseline="0">
              <a:solidFill>
                <a:schemeClr val="tx1"/>
              </a:solidFill>
            </a:endParaRPr>
          </a:p>
        </p:txBody>
      </p:sp>
      <p:grpSp>
        <p:nvGrpSpPr>
          <p:cNvPr id="2" name="Group 36"/>
          <p:cNvGrpSpPr/>
          <p:nvPr/>
        </p:nvGrpSpPr>
        <p:grpSpPr>
          <a:xfrm>
            <a:off x="152400" y="4333875"/>
            <a:ext cx="8839200" cy="1685925"/>
            <a:chOff x="152400" y="4257675"/>
            <a:chExt cx="8839200" cy="1685925"/>
          </a:xfrm>
        </p:grpSpPr>
        <p:pic>
          <p:nvPicPr>
            <p:cNvPr id="23" name="Picture 22" descr="10 finance.png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39100" y="4257675"/>
              <a:ext cx="952500" cy="1676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4" name="Picture 23" descr="9 carbon.png"/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62800" y="4257675"/>
              <a:ext cx="952500" cy="1676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5" name="Picture 24" descr="8 resources.png"/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86500" y="4257675"/>
              <a:ext cx="952500" cy="1676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" name="Picture 25" descr="7 services.png"/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10200" y="4257675"/>
              <a:ext cx="958850" cy="1685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" name="Picture 26" descr="6 fabric.png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33900" y="4257675"/>
              <a:ext cx="952500" cy="1676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8" name="Picture 27" descr="5 structure.png"/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57600" y="4257675"/>
              <a:ext cx="952500" cy="1676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9" name="Picture 28" descr="4 use.png"/>
            <p:cNvPicPr>
              <a:picLocks noChangeAspect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81300" y="4257675"/>
              <a:ext cx="952500" cy="1676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" name="Picture 29" descr="3 building.png"/>
            <p:cNvPicPr>
              <a:picLocks noChangeAspect="1"/>
            </p:cNvPicPr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05000" y="4257675"/>
              <a:ext cx="952500" cy="1676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1" name="Picture 30" descr="2 geometry.png"/>
            <p:cNvPicPr>
              <a:picLocks noChangeAspect="1"/>
            </p:cNvPicPr>
            <p:nvPr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8700" y="4257675"/>
              <a:ext cx="952500" cy="1676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2" name="Picture 31" descr="1 location.png"/>
            <p:cNvPicPr>
              <a:picLocks noChangeAspect="1"/>
            </p:cNvPicPr>
            <p:nvPr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" y="4257675"/>
              <a:ext cx="947738" cy="1676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46" name="TextBox 45"/>
          <p:cNvSpPr txBox="1"/>
          <p:nvPr/>
        </p:nvSpPr>
        <p:spPr>
          <a:xfrm>
            <a:off x="228600" y="3886200"/>
            <a:ext cx="2438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aseline="0" dirty="0" smtClean="0"/>
              <a:t>Compare against targets</a:t>
            </a:r>
            <a:endParaRPr lang="en-US" sz="1600" baseline="0" dirty="0"/>
          </a:p>
        </p:txBody>
      </p:sp>
      <p:sp>
        <p:nvSpPr>
          <p:cNvPr id="47" name="TextBox 46"/>
          <p:cNvSpPr txBox="1"/>
          <p:nvPr/>
        </p:nvSpPr>
        <p:spPr>
          <a:xfrm>
            <a:off x="228600" y="838201"/>
            <a:ext cx="4343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aseline="0" dirty="0" smtClean="0"/>
              <a:t>Make adjustments and see results in context</a:t>
            </a:r>
            <a:endParaRPr lang="en-US" sz="1600" baseline="0" dirty="0"/>
          </a:p>
        </p:txBody>
      </p:sp>
      <p:grpSp>
        <p:nvGrpSpPr>
          <p:cNvPr id="48" name="Group 47"/>
          <p:cNvGrpSpPr/>
          <p:nvPr/>
        </p:nvGrpSpPr>
        <p:grpSpPr>
          <a:xfrm>
            <a:off x="304800" y="4724400"/>
            <a:ext cx="8534400" cy="838200"/>
            <a:chOff x="304800" y="4724400"/>
            <a:chExt cx="8534400" cy="838200"/>
          </a:xfrm>
        </p:grpSpPr>
        <p:sp>
          <p:nvSpPr>
            <p:cNvPr id="38" name="Rectangle 37"/>
            <p:cNvSpPr/>
            <p:nvPr/>
          </p:nvSpPr>
          <p:spPr bwMode="auto">
            <a:xfrm>
              <a:off x="3810000" y="5257800"/>
              <a:ext cx="609600" cy="76200"/>
            </a:xfrm>
            <a:prstGeom prst="rect">
              <a:avLst/>
            </a:prstGeom>
            <a:solidFill>
              <a:srgbClr val="FF0000"/>
            </a:solidFill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</a:endParaRPr>
            </a:p>
          </p:txBody>
        </p:sp>
        <p:sp>
          <p:nvSpPr>
            <p:cNvPr id="39" name="Rectangle 38"/>
            <p:cNvSpPr/>
            <p:nvPr/>
          </p:nvSpPr>
          <p:spPr bwMode="auto">
            <a:xfrm>
              <a:off x="5562600" y="5486400"/>
              <a:ext cx="609600" cy="76200"/>
            </a:xfrm>
            <a:prstGeom prst="rect">
              <a:avLst/>
            </a:prstGeom>
            <a:solidFill>
              <a:srgbClr val="FF0000"/>
            </a:solidFill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</a:endParaRPr>
            </a:p>
          </p:txBody>
        </p:sp>
        <p:sp>
          <p:nvSpPr>
            <p:cNvPr id="40" name="Oval 39"/>
            <p:cNvSpPr/>
            <p:nvPr/>
          </p:nvSpPr>
          <p:spPr bwMode="auto">
            <a:xfrm>
              <a:off x="6781800" y="4724400"/>
              <a:ext cx="304800" cy="304800"/>
            </a:xfrm>
            <a:prstGeom prst="ellipse">
              <a:avLst/>
            </a:prstGeom>
            <a:solidFill>
              <a:srgbClr val="FF0000"/>
            </a:solidFill>
            <a:ln w="2540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</a:endParaRPr>
            </a:p>
          </p:txBody>
        </p:sp>
        <p:sp>
          <p:nvSpPr>
            <p:cNvPr id="41" name="Rectangle 40"/>
            <p:cNvSpPr/>
            <p:nvPr/>
          </p:nvSpPr>
          <p:spPr bwMode="auto">
            <a:xfrm flipV="1">
              <a:off x="4648200" y="4724400"/>
              <a:ext cx="228600" cy="152400"/>
            </a:xfrm>
            <a:prstGeom prst="rect">
              <a:avLst/>
            </a:prstGeom>
            <a:solidFill>
              <a:srgbClr val="FF0000"/>
            </a:solidFill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</a:endParaRPr>
            </a:p>
          </p:txBody>
        </p:sp>
        <p:sp>
          <p:nvSpPr>
            <p:cNvPr id="42" name="Rectangle 41"/>
            <p:cNvSpPr/>
            <p:nvPr/>
          </p:nvSpPr>
          <p:spPr bwMode="auto">
            <a:xfrm flipV="1">
              <a:off x="7315200" y="4876800"/>
              <a:ext cx="228600" cy="152400"/>
            </a:xfrm>
            <a:prstGeom prst="rect">
              <a:avLst/>
            </a:prstGeom>
            <a:solidFill>
              <a:srgbClr val="FF0000"/>
            </a:solidFill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</a:endParaRPr>
            </a:p>
          </p:txBody>
        </p:sp>
        <p:sp>
          <p:nvSpPr>
            <p:cNvPr id="44" name="Rectangle 43"/>
            <p:cNvSpPr/>
            <p:nvPr/>
          </p:nvSpPr>
          <p:spPr bwMode="auto">
            <a:xfrm>
              <a:off x="8229600" y="5486400"/>
              <a:ext cx="609600" cy="76200"/>
            </a:xfrm>
            <a:prstGeom prst="rect">
              <a:avLst/>
            </a:prstGeom>
            <a:solidFill>
              <a:srgbClr val="FF0000"/>
            </a:solidFill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</a:endParaRPr>
            </a:p>
          </p:txBody>
        </p:sp>
        <p:sp>
          <p:nvSpPr>
            <p:cNvPr id="43" name="Rectangle 42"/>
            <p:cNvSpPr/>
            <p:nvPr/>
          </p:nvSpPr>
          <p:spPr bwMode="auto">
            <a:xfrm>
              <a:off x="2057400" y="5257800"/>
              <a:ext cx="609600" cy="76200"/>
            </a:xfrm>
            <a:prstGeom prst="rect">
              <a:avLst/>
            </a:prstGeom>
            <a:solidFill>
              <a:srgbClr val="FF0000"/>
            </a:solidFill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</a:endParaRPr>
            </a:p>
          </p:txBody>
        </p:sp>
        <p:sp>
          <p:nvSpPr>
            <p:cNvPr id="45" name="Rectangle 44"/>
            <p:cNvSpPr/>
            <p:nvPr/>
          </p:nvSpPr>
          <p:spPr bwMode="auto">
            <a:xfrm>
              <a:off x="304800" y="5486400"/>
              <a:ext cx="609600" cy="76200"/>
            </a:xfrm>
            <a:prstGeom prst="rect">
              <a:avLst/>
            </a:prstGeom>
            <a:solidFill>
              <a:srgbClr val="FF0000"/>
            </a:solidFill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</a:endParaRPr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 3.33333E-6 L 0 -0.03889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-3.33333E-6 5.55556E-6 L -3.33333E-6 0.04445 " pathEditMode="relative" ptsTypes="AA">
                                      <p:cBhvr>
                                        <p:cTn id="2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0" presetClass="path" presetSubtype="0" accel="50000" decel="5000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animMotion origin="layout" path="M 3.33333E-6 1.11111E-6 L 3.33333E-6 -0.06111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1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9" grpId="0" animBg="1"/>
      <p:bldP spid="11" grpId="0" animBg="1"/>
      <p:bldP spid="16" grpId="0" animBg="1"/>
      <p:bldP spid="17" grpId="0" animBg="1"/>
      <p:bldP spid="18" grpId="0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46" grpId="0"/>
      <p:bldP spid="47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 bwMode="auto">
          <a:xfrm>
            <a:off x="355600" y="4267200"/>
            <a:ext cx="2768600" cy="2076450"/>
          </a:xfrm>
          <a:prstGeom prst="rect">
            <a:avLst/>
          </a:prstGeom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sp>
        <p:nvSpPr>
          <p:cNvPr id="25" name="Rectangle 24"/>
          <p:cNvSpPr/>
          <p:nvPr/>
        </p:nvSpPr>
        <p:spPr bwMode="auto">
          <a:xfrm>
            <a:off x="3251200" y="4267200"/>
            <a:ext cx="2768600" cy="2076450"/>
          </a:xfrm>
          <a:prstGeom prst="rect">
            <a:avLst/>
          </a:prstGeom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sp>
        <p:nvSpPr>
          <p:cNvPr id="31" name="Rectangle 30"/>
          <p:cNvSpPr/>
          <p:nvPr/>
        </p:nvSpPr>
        <p:spPr bwMode="auto">
          <a:xfrm>
            <a:off x="6146800" y="4267200"/>
            <a:ext cx="2768600" cy="2076450"/>
          </a:xfrm>
          <a:prstGeom prst="rect">
            <a:avLst/>
          </a:prstGeom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pic>
        <p:nvPicPr>
          <p:cNvPr id="12" name="Picture 11" descr="6 fabric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00700" y="762000"/>
            <a:ext cx="9525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 descr="4 use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48100" y="762000"/>
            <a:ext cx="9525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1625" name="Picture 17" descr="deck.pn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762000"/>
            <a:ext cx="1229092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1 location.pn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19200" y="762000"/>
            <a:ext cx="947738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 Placeholder 5"/>
          <p:cNvSpPr txBox="1">
            <a:spLocks/>
          </p:cNvSpPr>
          <p:nvPr/>
        </p:nvSpPr>
        <p:spPr bwMode="auto">
          <a:xfrm>
            <a:off x="4724400" y="209550"/>
            <a:ext cx="4191000" cy="476250"/>
          </a:xfrm>
          <a:prstGeom prst="rect">
            <a:avLst/>
          </a:prstGeom>
          <a:noFill/>
          <a:extLst/>
        </p:spPr>
        <p:txBody>
          <a:bodyPr>
            <a:prstTxWarp prst="textNoShape">
              <a:avLst/>
            </a:prstTxWarp>
          </a:bodyPr>
          <a:lstStyle/>
          <a:p>
            <a:pPr marL="342900" indent="-342900" algn="r" eaLnBrk="0" hangingPunct="0">
              <a:spcBef>
                <a:spcPct val="20000"/>
              </a:spcBef>
            </a:pPr>
            <a:r>
              <a:rPr lang="en-US" sz="2000" baseline="0" dirty="0" smtClean="0">
                <a:solidFill>
                  <a:srgbClr val="6BA42C"/>
                </a:solidFill>
              </a:rPr>
              <a:t>Dynamic reporting</a:t>
            </a:r>
            <a:endParaRPr lang="en-US" sz="2000" baseline="0" dirty="0">
              <a:solidFill>
                <a:srgbClr val="6BA42C"/>
              </a:solidFill>
            </a:endParaRPr>
          </a:p>
        </p:txBody>
      </p:sp>
      <p:pic>
        <p:nvPicPr>
          <p:cNvPr id="111630" name="Picture 19" descr="option.png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0294" y="762000"/>
            <a:ext cx="947005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" name="TextBox 33"/>
          <p:cNvSpPr txBox="1"/>
          <p:nvPr/>
        </p:nvSpPr>
        <p:spPr>
          <a:xfrm>
            <a:off x="457200" y="4267200"/>
            <a:ext cx="762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aseline="0" dirty="0" smtClean="0"/>
              <a:t>____________________________________________________________</a:t>
            </a:r>
            <a:endParaRPr lang="en-US" sz="1200" baseline="0" dirty="0"/>
          </a:p>
        </p:txBody>
      </p:sp>
      <p:sp>
        <p:nvSpPr>
          <p:cNvPr id="35" name="TextBox 34"/>
          <p:cNvSpPr txBox="1"/>
          <p:nvPr/>
        </p:nvSpPr>
        <p:spPr>
          <a:xfrm>
            <a:off x="2819400" y="6078379"/>
            <a:ext cx="3810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aseline="0" dirty="0" smtClean="0"/>
              <a:t>p1</a:t>
            </a:r>
            <a:endParaRPr lang="en-US" sz="1000" baseline="0" dirty="0"/>
          </a:p>
        </p:txBody>
      </p:sp>
      <p:sp>
        <p:nvSpPr>
          <p:cNvPr id="36" name="TextBox 35"/>
          <p:cNvSpPr txBox="1"/>
          <p:nvPr/>
        </p:nvSpPr>
        <p:spPr>
          <a:xfrm>
            <a:off x="5715000" y="6078379"/>
            <a:ext cx="3810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aseline="0" dirty="0" smtClean="0"/>
              <a:t>p2</a:t>
            </a:r>
            <a:endParaRPr lang="en-US" sz="1000" baseline="0" dirty="0"/>
          </a:p>
        </p:txBody>
      </p:sp>
      <p:sp>
        <p:nvSpPr>
          <p:cNvPr id="37" name="TextBox 36"/>
          <p:cNvSpPr txBox="1"/>
          <p:nvPr/>
        </p:nvSpPr>
        <p:spPr>
          <a:xfrm>
            <a:off x="8610600" y="6078379"/>
            <a:ext cx="457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aseline="0" dirty="0" smtClean="0"/>
              <a:t>p3</a:t>
            </a:r>
            <a:endParaRPr lang="en-US" sz="1000" baseline="0" dirty="0"/>
          </a:p>
        </p:txBody>
      </p:sp>
      <p:sp>
        <p:nvSpPr>
          <p:cNvPr id="38" name="TextBox 37"/>
          <p:cNvSpPr txBox="1"/>
          <p:nvPr/>
        </p:nvSpPr>
        <p:spPr>
          <a:xfrm>
            <a:off x="3352800" y="4267200"/>
            <a:ext cx="762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aseline="0" dirty="0" smtClean="0"/>
              <a:t>____________________________________________________________</a:t>
            </a:r>
            <a:endParaRPr lang="en-US" sz="1200" baseline="0" dirty="0"/>
          </a:p>
        </p:txBody>
      </p:sp>
      <p:sp>
        <p:nvSpPr>
          <p:cNvPr id="39" name="TextBox 38"/>
          <p:cNvSpPr txBox="1"/>
          <p:nvPr/>
        </p:nvSpPr>
        <p:spPr>
          <a:xfrm>
            <a:off x="6248400" y="4267200"/>
            <a:ext cx="762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aseline="0" dirty="0" smtClean="0"/>
              <a:t>____________________________________________________________</a:t>
            </a:r>
            <a:endParaRPr lang="en-US" sz="1200" baseline="0" dirty="0"/>
          </a:p>
        </p:txBody>
      </p:sp>
      <p:grpSp>
        <p:nvGrpSpPr>
          <p:cNvPr id="2" name="Group 39"/>
          <p:cNvGrpSpPr/>
          <p:nvPr/>
        </p:nvGrpSpPr>
        <p:grpSpPr>
          <a:xfrm>
            <a:off x="2095500" y="762000"/>
            <a:ext cx="1828800" cy="1676400"/>
            <a:chOff x="2095500" y="762000"/>
            <a:chExt cx="1828800" cy="1676400"/>
          </a:xfrm>
        </p:grpSpPr>
        <p:pic>
          <p:nvPicPr>
            <p:cNvPr id="9" name="Picture 8" descr="3 building.png"/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1800" y="762000"/>
              <a:ext cx="952500" cy="1676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" name="Picture 7" descr="2 geometry.png"/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95500" y="762000"/>
              <a:ext cx="952500" cy="1676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" name="Group 40"/>
          <p:cNvGrpSpPr/>
          <p:nvPr/>
        </p:nvGrpSpPr>
        <p:grpSpPr>
          <a:xfrm>
            <a:off x="7353300" y="762000"/>
            <a:ext cx="1828800" cy="1676400"/>
            <a:chOff x="7353300" y="762000"/>
            <a:chExt cx="1828800" cy="1676400"/>
          </a:xfrm>
        </p:grpSpPr>
        <p:pic>
          <p:nvPicPr>
            <p:cNvPr id="15" name="Picture 14" descr="9 carbon.png"/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29600" y="762000"/>
              <a:ext cx="952500" cy="1676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" name="Picture 13" descr="8 resources.png"/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53300" y="762000"/>
              <a:ext cx="952500" cy="1676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3" name="Picture 12" descr="7 services.png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77000" y="762000"/>
            <a:ext cx="958850" cy="168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 descr="5 structure.png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24400" y="762000"/>
            <a:ext cx="9525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2" name="TextBox 41"/>
          <p:cNvSpPr txBox="1"/>
          <p:nvPr/>
        </p:nvSpPr>
        <p:spPr>
          <a:xfrm>
            <a:off x="381000" y="2895600"/>
            <a:ext cx="2667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aseline="0" dirty="0" smtClean="0"/>
              <a:t>Produce </a:t>
            </a:r>
            <a:r>
              <a:rPr lang="en-US" sz="1600" baseline="0" dirty="0" err="1" smtClean="0"/>
              <a:t>customised</a:t>
            </a:r>
            <a:r>
              <a:rPr lang="en-US" sz="1600" baseline="0" dirty="0" smtClean="0"/>
              <a:t> reports that can be dynamically linked to the underlying models </a:t>
            </a:r>
            <a:endParaRPr lang="en-US" sz="1600" baseline="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33333E-6 L -0.10417 0.5333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00" y="2670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33333E-6 L -0.04167 0.53334 " pathEditMode="relative" ptsTypes="AA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-3.33333E-6 L -0.06875 0.53334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00" y="2670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2.22222E-6 L -0.16076 0.53264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000" y="2660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29" name="Text Placeholder 5"/>
          <p:cNvSpPr txBox="1">
            <a:spLocks/>
          </p:cNvSpPr>
          <p:nvPr/>
        </p:nvSpPr>
        <p:spPr bwMode="auto">
          <a:xfrm>
            <a:off x="4267200" y="209550"/>
            <a:ext cx="46482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 algn="r" eaLnBrk="0" hangingPunct="0">
              <a:spcBef>
                <a:spcPct val="20000"/>
              </a:spcBef>
            </a:pPr>
            <a:r>
              <a:rPr lang="en-US" sz="2000" baseline="0">
                <a:solidFill>
                  <a:srgbClr val="6BA42C"/>
                </a:solidFill>
              </a:rPr>
              <a:t>Transparent &amp; customisable results </a:t>
            </a:r>
          </a:p>
        </p:txBody>
      </p:sp>
      <p:pic>
        <p:nvPicPr>
          <p:cNvPr id="99331" name="Picture 5" descr="yes-no image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07300" y="2819400"/>
            <a:ext cx="850900" cy="44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9332" name="Picture 6" descr="yes-no image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07300" y="3594100"/>
            <a:ext cx="850900" cy="44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9333" name="Text Placeholder 4"/>
          <p:cNvSpPr>
            <a:spLocks noGrp="1"/>
          </p:cNvSpPr>
          <p:nvPr>
            <p:ph type="body" sz="quarter" idx="4294967295"/>
          </p:nvPr>
        </p:nvSpPr>
        <p:spPr bwMode="auto">
          <a:xfrm>
            <a:off x="304800" y="914400"/>
            <a:ext cx="8382000" cy="32004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269875" indent="-269875">
              <a:lnSpc>
                <a:spcPct val="90000"/>
              </a:lnSpc>
              <a:spcBef>
                <a:spcPts val="1200"/>
              </a:spcBef>
              <a:buFontTx/>
              <a:buNone/>
            </a:pPr>
            <a:r>
              <a:rPr lang="en-US" sz="1600" dirty="0" smtClean="0">
                <a:ea typeface="Arial" pitchFamily="-72" charset="0"/>
                <a:cs typeface="Arial" pitchFamily="-72" charset="0"/>
              </a:rPr>
              <a:t>With RAPIER it is always possible to drill down into the model and review or change the underlying assumptions and data in the models:</a:t>
            </a:r>
          </a:p>
          <a:p>
            <a:pPr marL="269875" indent="-269875">
              <a:lnSpc>
                <a:spcPct val="90000"/>
              </a:lnSpc>
              <a:spcBef>
                <a:spcPts val="1200"/>
              </a:spcBef>
              <a:buFontTx/>
              <a:buNone/>
            </a:pPr>
            <a:endParaRPr lang="en-US" sz="1600" dirty="0" smtClean="0">
              <a:ea typeface="Arial" pitchFamily="-72" charset="0"/>
              <a:cs typeface="Arial" pitchFamily="-72" charset="0"/>
            </a:endParaRPr>
          </a:p>
          <a:p>
            <a:pPr marL="269875" indent="-269875">
              <a:lnSpc>
                <a:spcPct val="90000"/>
              </a:lnSpc>
              <a:spcBef>
                <a:spcPts val="1200"/>
              </a:spcBef>
            </a:pPr>
            <a:r>
              <a:rPr lang="en-US" sz="1600" dirty="0" smtClean="0">
                <a:ea typeface="Arial" pitchFamily="-72" charset="0"/>
                <a:cs typeface="Arial" pitchFamily="-72" charset="0"/>
              </a:rPr>
              <a:t>Which carbon storage (sequestration) figures do you wish to use in your model?</a:t>
            </a:r>
          </a:p>
          <a:p>
            <a:pPr marL="269875" indent="-269875">
              <a:lnSpc>
                <a:spcPct val="90000"/>
              </a:lnSpc>
              <a:spcBef>
                <a:spcPts val="1200"/>
              </a:spcBef>
              <a:buNone/>
            </a:pPr>
            <a:r>
              <a:rPr lang="en-US" sz="1600" dirty="0" smtClean="0">
                <a:ea typeface="Arial" pitchFamily="-72" charset="0"/>
                <a:cs typeface="Arial" pitchFamily="-72" charset="0"/>
              </a:rPr>
              <a:t>	     TRADA	/	American Association of Timber	/            other</a:t>
            </a:r>
          </a:p>
          <a:p>
            <a:pPr marL="269875" indent="-269875">
              <a:lnSpc>
                <a:spcPct val="90000"/>
              </a:lnSpc>
              <a:spcBef>
                <a:spcPts val="1200"/>
              </a:spcBef>
            </a:pPr>
            <a:endParaRPr lang="en-US" sz="1600" dirty="0" smtClean="0">
              <a:ea typeface="Arial" pitchFamily="-72" charset="0"/>
              <a:cs typeface="Arial" pitchFamily="-72" charset="0"/>
            </a:endParaRPr>
          </a:p>
          <a:p>
            <a:pPr marL="269875" indent="-269875">
              <a:lnSpc>
                <a:spcPct val="90000"/>
              </a:lnSpc>
              <a:spcBef>
                <a:spcPts val="1200"/>
              </a:spcBef>
            </a:pPr>
            <a:r>
              <a:rPr lang="en-US" sz="1600" dirty="0" smtClean="0">
                <a:ea typeface="Arial" pitchFamily="-72" charset="0"/>
                <a:cs typeface="Arial" pitchFamily="-72" charset="0"/>
              </a:rPr>
              <a:t>Do you believe that biomass as a fuel source is carbon neutral?</a:t>
            </a:r>
          </a:p>
          <a:p>
            <a:pPr marL="269875" indent="-269875">
              <a:lnSpc>
                <a:spcPct val="90000"/>
              </a:lnSpc>
              <a:spcBef>
                <a:spcPts val="1200"/>
              </a:spcBef>
            </a:pPr>
            <a:endParaRPr lang="en-US" sz="1600" dirty="0" smtClean="0">
              <a:ea typeface="Arial" pitchFamily="-72" charset="0"/>
              <a:cs typeface="Arial" pitchFamily="-72" charset="0"/>
            </a:endParaRPr>
          </a:p>
          <a:p>
            <a:pPr marL="269875" indent="-269875">
              <a:lnSpc>
                <a:spcPct val="90000"/>
              </a:lnSpc>
              <a:spcBef>
                <a:spcPts val="1200"/>
              </a:spcBef>
            </a:pPr>
            <a:r>
              <a:rPr lang="en-US" sz="1600" dirty="0" smtClean="0">
                <a:ea typeface="Arial" pitchFamily="-72" charset="0"/>
                <a:cs typeface="Arial" pitchFamily="-72" charset="0"/>
              </a:rPr>
              <a:t>Do you want to model life expectancy of MEP equipment?</a:t>
            </a:r>
          </a:p>
          <a:p>
            <a:pPr marL="269875" indent="-269875">
              <a:lnSpc>
                <a:spcPct val="90000"/>
              </a:lnSpc>
              <a:spcBef>
                <a:spcPts val="1200"/>
              </a:spcBef>
            </a:pPr>
            <a:endParaRPr lang="en-US" sz="1600" dirty="0" smtClean="0">
              <a:ea typeface="Arial" pitchFamily="-72" charset="0"/>
              <a:cs typeface="Arial" pitchFamily="-72" charset="0"/>
            </a:endParaRPr>
          </a:p>
          <a:p>
            <a:pPr marL="269875" indent="-269875">
              <a:lnSpc>
                <a:spcPct val="90000"/>
              </a:lnSpc>
              <a:spcBef>
                <a:spcPts val="1200"/>
              </a:spcBef>
              <a:buFontTx/>
              <a:buNone/>
            </a:pPr>
            <a:endParaRPr lang="en-US" sz="1600" dirty="0" smtClean="0">
              <a:ea typeface="Arial" pitchFamily="-72" charset="0"/>
              <a:cs typeface="Arial" pitchFamily="-72" charset="0"/>
            </a:endParaRPr>
          </a:p>
          <a:p>
            <a:pPr marL="269875" indent="-269875">
              <a:lnSpc>
                <a:spcPct val="90000"/>
              </a:lnSpc>
              <a:spcBef>
                <a:spcPts val="1200"/>
              </a:spcBef>
            </a:pPr>
            <a:endParaRPr lang="en-US" sz="1600" dirty="0" smtClean="0">
              <a:ea typeface="Arial" pitchFamily="-72" charset="0"/>
              <a:cs typeface="Arial" pitchFamily="-72" charset="0"/>
            </a:endParaRPr>
          </a:p>
          <a:p>
            <a:pPr marL="269875" indent="-269875">
              <a:lnSpc>
                <a:spcPct val="90000"/>
              </a:lnSpc>
              <a:spcBef>
                <a:spcPts val="1200"/>
              </a:spcBef>
            </a:pPr>
            <a:endParaRPr lang="en-US" sz="1600" dirty="0" smtClean="0">
              <a:ea typeface="Arial" pitchFamily="-72" charset="0"/>
              <a:cs typeface="Arial" pitchFamily="-72" charset="0"/>
            </a:endParaRPr>
          </a:p>
          <a:p>
            <a:pPr marL="269875" indent="-269875">
              <a:lnSpc>
                <a:spcPct val="90000"/>
              </a:lnSpc>
              <a:spcBef>
                <a:spcPts val="1200"/>
              </a:spcBef>
            </a:pPr>
            <a:endParaRPr lang="en-GB" sz="1600" dirty="0" smtClean="0">
              <a:latin typeface="Tahoma" pitchFamily="-72" charset="0"/>
              <a:sym typeface="Wingdings" pitchFamily="-72" charset="2"/>
            </a:endParaRPr>
          </a:p>
        </p:txBody>
      </p:sp>
      <p:pic>
        <p:nvPicPr>
          <p:cNvPr id="99334" name="Picture 8" descr="Screen shot 2012-03-07 at 15.08.15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1000" y="4191000"/>
            <a:ext cx="83058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 bwMode="auto">
          <a:xfrm>
            <a:off x="5181600" y="3200400"/>
            <a:ext cx="1219200" cy="9144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>
            <a:prstTxWarp prst="textNoShape">
              <a:avLst/>
            </a:prstTxWarp>
          </a:bodyPr>
          <a:lstStyle/>
          <a:p>
            <a:pPr eaLnBrk="0" hangingPunct="0">
              <a:defRPr/>
            </a:pPr>
            <a:endParaRPr lang="en-US" baseline="0">
              <a:solidFill>
                <a:schemeClr val="tx1"/>
              </a:solidFill>
            </a:endParaRPr>
          </a:p>
        </p:txBody>
      </p:sp>
      <p:pic>
        <p:nvPicPr>
          <p:cNvPr id="101379" name="Picture 5" descr="product_interoperability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08800" y="5080000"/>
            <a:ext cx="2159000" cy="132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4572000" y="1773238"/>
            <a:ext cx="4341813" cy="2320925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just" eaLnBrk="0" hangingPunct="0">
              <a:defRPr/>
            </a:pPr>
            <a:endParaRPr lang="en-US" sz="2000" b="1" baseline="0" dirty="0" smtClean="0">
              <a:latin typeface="Arial"/>
              <a:cs typeface="Arial"/>
            </a:endParaRPr>
          </a:p>
          <a:p>
            <a:pPr algn="just" eaLnBrk="0" hangingPunct="0">
              <a:spcBef>
                <a:spcPts val="600"/>
              </a:spcBef>
              <a:defRPr/>
            </a:pPr>
            <a:endParaRPr lang="en-US" sz="1600" baseline="0" dirty="0">
              <a:latin typeface="+mn-lt"/>
              <a:cs typeface="Arial"/>
            </a:endParaRPr>
          </a:p>
          <a:p>
            <a:pPr algn="just" eaLnBrk="0" hangingPunct="0">
              <a:spcBef>
                <a:spcPts val="600"/>
              </a:spcBef>
              <a:buFont typeface="Arial" pitchFamily="34" charset="0"/>
              <a:buChar char="•"/>
              <a:defRPr/>
            </a:pPr>
            <a:endParaRPr lang="en-US" sz="1600" baseline="0" dirty="0">
              <a:latin typeface="+mn-lt"/>
              <a:cs typeface="Arial"/>
            </a:endParaRPr>
          </a:p>
          <a:p>
            <a:pPr algn="just" eaLnBrk="0" hangingPunct="0">
              <a:spcBef>
                <a:spcPts val="600"/>
              </a:spcBef>
              <a:buFont typeface="Arial" pitchFamily="34" charset="0"/>
              <a:buChar char="•"/>
              <a:defRPr/>
            </a:pPr>
            <a:endParaRPr lang="en-US" sz="1600" baseline="0" dirty="0">
              <a:latin typeface="+mn-lt"/>
              <a:cs typeface="Arial"/>
            </a:endParaRPr>
          </a:p>
          <a:p>
            <a:pPr algn="just" eaLnBrk="0" hangingPunct="0">
              <a:spcBef>
                <a:spcPts val="600"/>
              </a:spcBef>
              <a:buFont typeface="Arial" pitchFamily="34" charset="0"/>
              <a:buChar char="•"/>
              <a:defRPr/>
            </a:pPr>
            <a:endParaRPr lang="en-US" sz="1600" baseline="0" dirty="0">
              <a:latin typeface="+mn-lt"/>
              <a:cs typeface="Arial"/>
            </a:endParaRPr>
          </a:p>
          <a:p>
            <a:pPr algn="just" eaLnBrk="0" hangingPunct="0">
              <a:spcBef>
                <a:spcPts val="600"/>
              </a:spcBef>
              <a:buFont typeface="Arial" pitchFamily="34" charset="0"/>
              <a:buChar char="•"/>
              <a:defRPr/>
            </a:pPr>
            <a:endParaRPr lang="en-US" sz="1600" baseline="0" dirty="0" smtClean="0">
              <a:latin typeface="+mn-lt"/>
              <a:cs typeface="Arial"/>
            </a:endParaRPr>
          </a:p>
          <a:p>
            <a:pPr algn="just" eaLnBrk="0" hangingPunct="0">
              <a:spcBef>
                <a:spcPts val="600"/>
              </a:spcBef>
              <a:defRPr/>
            </a:pPr>
            <a:endParaRPr lang="en-US" sz="1600" baseline="0" dirty="0" smtClean="0">
              <a:latin typeface="+mn-lt"/>
              <a:cs typeface="Arial"/>
            </a:endParaRPr>
          </a:p>
        </p:txBody>
      </p:sp>
      <p:sp>
        <p:nvSpPr>
          <p:cNvPr id="101381" name="Text Placeholder 4"/>
          <p:cNvSpPr>
            <a:spLocks noGrp="1"/>
          </p:cNvSpPr>
          <p:nvPr>
            <p:ph type="body" sz="quarter" idx="11"/>
          </p:nvPr>
        </p:nvSpPr>
        <p:spPr bwMode="auto">
          <a:xfrm>
            <a:off x="304800" y="1066800"/>
            <a:ext cx="4032250" cy="2087563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269875" indent="-269875">
              <a:spcBef>
                <a:spcPts val="1200"/>
              </a:spcBef>
              <a:buFontTx/>
              <a:buChar char="•"/>
            </a:pPr>
            <a:r>
              <a:rPr lang="en-US" smtClean="0">
                <a:ea typeface="Arial" pitchFamily="-72" charset="0"/>
                <a:cs typeface="Arial" pitchFamily="-72" charset="0"/>
              </a:rPr>
              <a:t>Import models from SketchUp</a:t>
            </a:r>
          </a:p>
          <a:p>
            <a:pPr marL="269875" indent="-269875">
              <a:spcBef>
                <a:spcPts val="1200"/>
              </a:spcBef>
              <a:buFontTx/>
              <a:buChar char="•"/>
            </a:pPr>
            <a:r>
              <a:rPr lang="en-US" smtClean="0">
                <a:ea typeface="Arial" pitchFamily="-72" charset="0"/>
                <a:cs typeface="Arial" pitchFamily="-72" charset="0"/>
              </a:rPr>
              <a:t>Enhancing BIM integration</a:t>
            </a:r>
          </a:p>
          <a:p>
            <a:pPr marL="269875" indent="-269875">
              <a:spcBef>
                <a:spcPts val="1200"/>
              </a:spcBef>
              <a:buFontTx/>
              <a:buChar char="•"/>
            </a:pPr>
            <a:r>
              <a:rPr lang="en-US" smtClean="0">
                <a:ea typeface="Arial" pitchFamily="-72" charset="0"/>
                <a:cs typeface="Arial" pitchFamily="-72" charset="0"/>
              </a:rPr>
              <a:t>Link with Green building workspaces</a:t>
            </a:r>
          </a:p>
          <a:p>
            <a:pPr marL="269875" indent="-269875">
              <a:spcBef>
                <a:spcPts val="1200"/>
              </a:spcBef>
              <a:buFontTx/>
              <a:buChar char="•"/>
            </a:pPr>
            <a:r>
              <a:rPr lang="en-US" smtClean="0">
                <a:ea typeface="Arial" pitchFamily="-72" charset="0"/>
                <a:cs typeface="Arial" pitchFamily="-72" charset="0"/>
              </a:rPr>
              <a:t>Export to SketchUp, Revit &amp; various Energy modellers through gbXML e.g. Energy Plus</a:t>
            </a:r>
          </a:p>
          <a:p>
            <a:pPr marL="269875" indent="-269875">
              <a:spcBef>
                <a:spcPts val="1200"/>
              </a:spcBef>
              <a:buFontTx/>
              <a:buChar char="•"/>
            </a:pPr>
            <a:endParaRPr lang="en-US" smtClean="0">
              <a:ea typeface="Arial" pitchFamily="-72" charset="0"/>
              <a:cs typeface="Arial" pitchFamily="-72" charset="0"/>
            </a:endParaRPr>
          </a:p>
          <a:p>
            <a:pPr marL="269875" indent="-269875">
              <a:spcBef>
                <a:spcPts val="1200"/>
              </a:spcBef>
              <a:buFontTx/>
              <a:buChar char="•"/>
            </a:pPr>
            <a:endParaRPr lang="en-US" smtClean="0">
              <a:ea typeface="Arial" pitchFamily="-72" charset="0"/>
              <a:cs typeface="Arial" pitchFamily="-72" charset="0"/>
            </a:endParaRPr>
          </a:p>
          <a:p>
            <a:pPr marL="269875" indent="-269875">
              <a:spcBef>
                <a:spcPts val="1200"/>
              </a:spcBef>
              <a:buFontTx/>
              <a:buChar char="•"/>
            </a:pPr>
            <a:endParaRPr lang="en-GB" smtClean="0">
              <a:latin typeface="Tahoma" pitchFamily="-72" charset="0"/>
              <a:sym typeface="Wingdings" pitchFamily="-72" charset="2"/>
            </a:endParaRPr>
          </a:p>
        </p:txBody>
      </p:sp>
      <p:sp>
        <p:nvSpPr>
          <p:cNvPr id="101382" name="Text Placeholder 5"/>
          <p:cNvSpPr txBox="1">
            <a:spLocks/>
          </p:cNvSpPr>
          <p:nvPr/>
        </p:nvSpPr>
        <p:spPr bwMode="auto">
          <a:xfrm>
            <a:off x="4724400" y="209550"/>
            <a:ext cx="41910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 algn="r" eaLnBrk="0" hangingPunct="0">
              <a:spcBef>
                <a:spcPct val="20000"/>
              </a:spcBef>
            </a:pPr>
            <a:r>
              <a:rPr lang="en-US" sz="2000" baseline="0">
                <a:solidFill>
                  <a:srgbClr val="6BA42C"/>
                </a:solidFill>
              </a:rPr>
              <a:t>Interoperability</a:t>
            </a:r>
          </a:p>
        </p:txBody>
      </p:sp>
      <p:pic>
        <p:nvPicPr>
          <p:cNvPr id="101383" name="Picture 5" descr="product_interoperability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24400" y="1143000"/>
            <a:ext cx="2133600" cy="132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1384" name="Picture 7" descr="product_interoperability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90800" y="5080000"/>
            <a:ext cx="2133600" cy="132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1385" name="Picture 8" descr="product_interoperability.pn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00600" y="5080000"/>
            <a:ext cx="2032000" cy="132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1386" name="TextBox 10"/>
          <p:cNvSpPr txBox="1">
            <a:spLocks noChangeArrowheads="1"/>
          </p:cNvSpPr>
          <p:nvPr/>
        </p:nvSpPr>
        <p:spPr bwMode="auto">
          <a:xfrm>
            <a:off x="5029200" y="4724400"/>
            <a:ext cx="15240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GB" sz="1200" b="1" baseline="0"/>
              <a:t>Autodesk Revit</a:t>
            </a:r>
          </a:p>
        </p:txBody>
      </p:sp>
      <p:sp>
        <p:nvSpPr>
          <p:cNvPr id="101387" name="TextBox 11"/>
          <p:cNvSpPr txBox="1">
            <a:spLocks noChangeArrowheads="1"/>
          </p:cNvSpPr>
          <p:nvPr/>
        </p:nvSpPr>
        <p:spPr bwMode="auto">
          <a:xfrm>
            <a:off x="2819400" y="4724400"/>
            <a:ext cx="15240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GB" sz="1200" b="1" baseline="0"/>
              <a:t>SketchUp</a:t>
            </a:r>
          </a:p>
        </p:txBody>
      </p:sp>
      <p:sp>
        <p:nvSpPr>
          <p:cNvPr id="101388" name="TextBox 12"/>
          <p:cNvSpPr txBox="1">
            <a:spLocks noChangeArrowheads="1"/>
          </p:cNvSpPr>
          <p:nvPr/>
        </p:nvSpPr>
        <p:spPr bwMode="auto">
          <a:xfrm>
            <a:off x="7239000" y="4724400"/>
            <a:ext cx="15240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GB" sz="1200" b="1" baseline="0"/>
              <a:t>Energy Modellers</a:t>
            </a:r>
          </a:p>
        </p:txBody>
      </p:sp>
      <p:sp>
        <p:nvSpPr>
          <p:cNvPr id="101389" name="TextBox 13"/>
          <p:cNvSpPr txBox="1">
            <a:spLocks noChangeArrowheads="1"/>
          </p:cNvSpPr>
          <p:nvPr/>
        </p:nvSpPr>
        <p:spPr bwMode="auto">
          <a:xfrm>
            <a:off x="5029200" y="838200"/>
            <a:ext cx="15240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GB" sz="1200" b="1" baseline="0"/>
              <a:t>SketchUp</a:t>
            </a:r>
          </a:p>
        </p:txBody>
      </p:sp>
      <p:sp>
        <p:nvSpPr>
          <p:cNvPr id="15" name="Left Arrow 14"/>
          <p:cNvSpPr/>
          <p:nvPr/>
        </p:nvSpPr>
        <p:spPr bwMode="auto">
          <a:xfrm rot="16200000">
            <a:off x="5499100" y="2654300"/>
            <a:ext cx="609600" cy="330200"/>
          </a:xfrm>
          <a:prstGeom prst="leftArrow">
            <a:avLst/>
          </a:prstGeom>
          <a:solidFill>
            <a:srgbClr val="6BA42C"/>
          </a:solidFill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>
            <a:prstTxWarp prst="textNoShape">
              <a:avLst/>
            </a:prstTxWarp>
          </a:bodyPr>
          <a:lstStyle/>
          <a:p>
            <a:pPr eaLnBrk="0" hangingPunct="0">
              <a:defRPr/>
            </a:pPr>
            <a:endParaRPr lang="en-US" baseline="0">
              <a:solidFill>
                <a:schemeClr val="tx1"/>
              </a:solidFill>
            </a:endParaRPr>
          </a:p>
        </p:txBody>
      </p:sp>
      <p:sp>
        <p:nvSpPr>
          <p:cNvPr id="16" name="Left Arrow 15"/>
          <p:cNvSpPr/>
          <p:nvPr/>
        </p:nvSpPr>
        <p:spPr bwMode="auto">
          <a:xfrm rot="19341651">
            <a:off x="3971925" y="4151313"/>
            <a:ext cx="982663" cy="331787"/>
          </a:xfrm>
          <a:prstGeom prst="leftArrow">
            <a:avLst/>
          </a:prstGeom>
          <a:solidFill>
            <a:srgbClr val="6BA42C"/>
          </a:solidFill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>
            <a:prstTxWarp prst="textNoShape">
              <a:avLst/>
            </a:prstTxWarp>
          </a:bodyPr>
          <a:lstStyle/>
          <a:p>
            <a:pPr eaLnBrk="0" hangingPunct="0">
              <a:defRPr/>
            </a:pPr>
            <a:endParaRPr lang="en-US" baseline="0">
              <a:solidFill>
                <a:schemeClr val="tx1"/>
              </a:solidFill>
            </a:endParaRPr>
          </a:p>
        </p:txBody>
      </p:sp>
      <p:sp>
        <p:nvSpPr>
          <p:cNvPr id="18" name="Left Arrow 17"/>
          <p:cNvSpPr/>
          <p:nvPr/>
        </p:nvSpPr>
        <p:spPr bwMode="auto">
          <a:xfrm rot="16200000">
            <a:off x="5537200" y="4292600"/>
            <a:ext cx="533400" cy="330200"/>
          </a:xfrm>
          <a:prstGeom prst="leftArrow">
            <a:avLst/>
          </a:prstGeom>
          <a:solidFill>
            <a:srgbClr val="6BA42C"/>
          </a:solidFill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>
            <a:prstTxWarp prst="textNoShape">
              <a:avLst/>
            </a:prstTxWarp>
          </a:bodyPr>
          <a:lstStyle/>
          <a:p>
            <a:pPr eaLnBrk="0" hangingPunct="0">
              <a:defRPr/>
            </a:pPr>
            <a:endParaRPr lang="en-US" baseline="0">
              <a:solidFill>
                <a:schemeClr val="tx1"/>
              </a:solidFill>
            </a:endParaRPr>
          </a:p>
        </p:txBody>
      </p:sp>
      <p:sp>
        <p:nvSpPr>
          <p:cNvPr id="19" name="Left Arrow 18"/>
          <p:cNvSpPr/>
          <p:nvPr/>
        </p:nvSpPr>
        <p:spPr bwMode="auto">
          <a:xfrm rot="13005809">
            <a:off x="6707188" y="4146550"/>
            <a:ext cx="982662" cy="331788"/>
          </a:xfrm>
          <a:prstGeom prst="leftArrow">
            <a:avLst/>
          </a:prstGeom>
          <a:solidFill>
            <a:srgbClr val="6BA42C"/>
          </a:solidFill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>
            <a:prstTxWarp prst="textNoShape">
              <a:avLst/>
            </a:prstTxWarp>
          </a:bodyPr>
          <a:lstStyle/>
          <a:p>
            <a:pPr eaLnBrk="0" hangingPunct="0">
              <a:defRPr/>
            </a:pPr>
            <a:endParaRPr lang="en-US" baseline="0">
              <a:solidFill>
                <a:schemeClr val="tx1"/>
              </a:solidFill>
            </a:endParaRPr>
          </a:p>
        </p:txBody>
      </p:sp>
      <p:sp>
        <p:nvSpPr>
          <p:cNvPr id="101394" name="TextBox 20"/>
          <p:cNvSpPr txBox="1">
            <a:spLocks noChangeArrowheads="1"/>
          </p:cNvSpPr>
          <p:nvPr/>
        </p:nvSpPr>
        <p:spPr bwMode="auto">
          <a:xfrm>
            <a:off x="5029200" y="3381375"/>
            <a:ext cx="1524000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GB" sz="1400" b="1" baseline="0"/>
              <a:t>RAPIER</a:t>
            </a:r>
          </a:p>
          <a:p>
            <a:pPr algn="ctr" eaLnBrk="0" hangingPunct="0"/>
            <a:r>
              <a:rPr lang="en-GB" sz="1400" b="1" baseline="0"/>
              <a:t>gbXML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7" name="Picture 3" descr="124941052.jpg"/>
          <p:cNvPicPr>
            <a:picLocks noChangeAspect="1"/>
          </p:cNvPicPr>
          <p:nvPr/>
        </p:nvPicPr>
        <p:blipFill>
          <a:blip r:embed="rId3" cstate="screen">
            <a:alphaModFix amt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47800" y="685800"/>
            <a:ext cx="6324600" cy="5929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425" name="Text Placeholder 4"/>
          <p:cNvSpPr>
            <a:spLocks noGrp="1"/>
          </p:cNvSpPr>
          <p:nvPr>
            <p:ph type="body" sz="quarter" idx="11"/>
          </p:nvPr>
        </p:nvSpPr>
        <p:spPr bwMode="auto">
          <a:xfrm>
            <a:off x="304800" y="990600"/>
            <a:ext cx="5486400" cy="2087563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eaLnBrk="1" hangingPunct="1">
              <a:lnSpc>
                <a:spcPct val="150000"/>
              </a:lnSpc>
              <a:buClr>
                <a:srgbClr val="596873"/>
              </a:buClr>
              <a:defRPr/>
            </a:pPr>
            <a:r>
              <a:rPr lang="en-GB" sz="2000" dirty="0" smtClean="0">
                <a:ea typeface="Arial" pitchFamily="-72" charset="0"/>
                <a:cs typeface="Arial" pitchFamily="-72" charset="0"/>
              </a:rPr>
              <a:t>Achievements to Date…</a:t>
            </a:r>
          </a:p>
          <a:p>
            <a:pPr marL="269875" indent="-269875">
              <a:spcBef>
                <a:spcPts val="1200"/>
              </a:spcBef>
              <a:buFontTx/>
              <a:buChar char="•"/>
            </a:pPr>
            <a:r>
              <a:rPr lang="en-GB" dirty="0" smtClean="0">
                <a:sym typeface="Wingdings" pitchFamily="-72" charset="2"/>
              </a:rPr>
              <a:t>Robust web-based software platform in place</a:t>
            </a:r>
          </a:p>
          <a:p>
            <a:pPr marL="269875" indent="-269875">
              <a:spcBef>
                <a:spcPts val="1200"/>
              </a:spcBef>
              <a:buFontTx/>
              <a:buChar char="•"/>
            </a:pPr>
            <a:r>
              <a:rPr lang="en-GB" dirty="0" smtClean="0">
                <a:sym typeface="Wingdings" pitchFamily="-72" charset="2"/>
              </a:rPr>
              <a:t>Cost, Energy &amp; Carbon Models fully implemented</a:t>
            </a:r>
          </a:p>
          <a:p>
            <a:pPr marL="269875" indent="-269875">
              <a:spcBef>
                <a:spcPts val="1200"/>
              </a:spcBef>
              <a:buFontTx/>
              <a:buChar char="•"/>
            </a:pPr>
            <a:r>
              <a:rPr lang="en-GB" dirty="0" smtClean="0">
                <a:sym typeface="Wingdings" pitchFamily="-72" charset="2"/>
              </a:rPr>
              <a:t>Support for mixed-use buildings – with Office use profiles defined  </a:t>
            </a:r>
          </a:p>
          <a:p>
            <a:pPr marL="269875" indent="-269875">
              <a:spcBef>
                <a:spcPts val="1200"/>
              </a:spcBef>
              <a:buFontTx/>
              <a:buChar char="•"/>
            </a:pPr>
            <a:r>
              <a:rPr lang="en-GB" dirty="0" smtClean="0">
                <a:sym typeface="Wingdings" pitchFamily="-72" charset="2"/>
              </a:rPr>
              <a:t>Card based user interface  </a:t>
            </a:r>
          </a:p>
          <a:p>
            <a:pPr marL="269875" indent="-269875">
              <a:spcBef>
                <a:spcPts val="1200"/>
              </a:spcBef>
              <a:buFontTx/>
              <a:buChar char="•"/>
            </a:pPr>
            <a:r>
              <a:rPr lang="en-GB" dirty="0" smtClean="0">
                <a:sym typeface="Wingdings" pitchFamily="-72" charset="2"/>
              </a:rPr>
              <a:t>Validation and testing ongoing</a:t>
            </a:r>
          </a:p>
          <a:p>
            <a:pPr marL="269875" indent="-269875">
              <a:spcBef>
                <a:spcPts val="1200"/>
              </a:spcBef>
              <a:buFontTx/>
              <a:buChar char="•"/>
            </a:pPr>
            <a:r>
              <a:rPr lang="en-GB" dirty="0" smtClean="0">
                <a:sym typeface="Wingdings" pitchFamily="-72" charset="2"/>
              </a:rPr>
              <a:t>Work in Progress…</a:t>
            </a:r>
          </a:p>
          <a:p>
            <a:pPr marL="269875" indent="-269875">
              <a:spcBef>
                <a:spcPts val="1200"/>
              </a:spcBef>
            </a:pPr>
            <a:endParaRPr lang="en-GB" dirty="0" smtClean="0">
              <a:sym typeface="Wingdings" pitchFamily="-72" charset="2"/>
            </a:endParaRPr>
          </a:p>
          <a:p>
            <a:pPr marL="269875" indent="-269875">
              <a:spcBef>
                <a:spcPts val="1200"/>
              </a:spcBef>
            </a:pPr>
            <a:endParaRPr lang="en-GB" dirty="0" smtClean="0">
              <a:sym typeface="Wingdings" pitchFamily="-72" charset="2"/>
            </a:endParaRPr>
          </a:p>
          <a:p>
            <a:pPr marL="269875" indent="-269875">
              <a:spcBef>
                <a:spcPts val="1200"/>
              </a:spcBef>
            </a:pPr>
            <a:endParaRPr lang="en-GB" dirty="0" smtClean="0">
              <a:sym typeface="Wingdings" pitchFamily="-72" charset="2"/>
            </a:endParaRPr>
          </a:p>
        </p:txBody>
      </p:sp>
      <p:sp>
        <p:nvSpPr>
          <p:cNvPr id="103426" name="Text Placeholder 5"/>
          <p:cNvSpPr txBox="1">
            <a:spLocks/>
          </p:cNvSpPr>
          <p:nvPr/>
        </p:nvSpPr>
        <p:spPr bwMode="auto">
          <a:xfrm>
            <a:off x="4724400" y="209550"/>
            <a:ext cx="41910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 algn="r" eaLnBrk="0" hangingPunct="0">
              <a:spcBef>
                <a:spcPct val="20000"/>
              </a:spcBef>
            </a:pPr>
            <a:r>
              <a:rPr lang="en-US" sz="2000" baseline="0" dirty="0" smtClean="0">
                <a:solidFill>
                  <a:srgbClr val="6BA42C"/>
                </a:solidFill>
              </a:rPr>
              <a:t>Alpha Prototype</a:t>
            </a:r>
            <a:endParaRPr lang="en-US" sz="2000" baseline="0" dirty="0">
              <a:solidFill>
                <a:srgbClr val="6BA42C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3" name="Text Placeholder 5"/>
          <p:cNvSpPr txBox="1">
            <a:spLocks/>
          </p:cNvSpPr>
          <p:nvPr/>
        </p:nvSpPr>
        <p:spPr bwMode="auto">
          <a:xfrm>
            <a:off x="3059832" y="209550"/>
            <a:ext cx="5855568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 algn="r" eaLnBrk="0" hangingPunct="0">
              <a:spcBef>
                <a:spcPct val="20000"/>
              </a:spcBef>
            </a:pPr>
            <a:r>
              <a:rPr lang="en-US" sz="2000" baseline="0" dirty="0" smtClean="0">
                <a:solidFill>
                  <a:srgbClr val="6BA42C"/>
                </a:solidFill>
              </a:rPr>
              <a:t>RAPIER Application – Option Cards</a:t>
            </a:r>
            <a:endParaRPr lang="en-US" sz="2000" baseline="0" dirty="0">
              <a:solidFill>
                <a:srgbClr val="6BA42C"/>
              </a:solidFill>
            </a:endParaRPr>
          </a:p>
        </p:txBody>
      </p:sp>
      <p:pic>
        <p:nvPicPr>
          <p:cNvPr id="2" name="Picture 1" descr="Screen Shot 2012-03-30 at 14.56.03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528" y="1124744"/>
            <a:ext cx="8624819" cy="5013176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3" name="Text Placeholder 5"/>
          <p:cNvSpPr txBox="1">
            <a:spLocks/>
          </p:cNvSpPr>
          <p:nvPr/>
        </p:nvSpPr>
        <p:spPr bwMode="auto">
          <a:xfrm>
            <a:off x="3563888" y="209550"/>
            <a:ext cx="5351512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 algn="r" eaLnBrk="0" hangingPunct="0">
              <a:spcBef>
                <a:spcPct val="20000"/>
              </a:spcBef>
            </a:pPr>
            <a:r>
              <a:rPr lang="en-US" sz="2000" baseline="0" dirty="0" smtClean="0">
                <a:solidFill>
                  <a:srgbClr val="6BA42C"/>
                </a:solidFill>
              </a:rPr>
              <a:t>RAPIER Application – Building Editor</a:t>
            </a:r>
            <a:endParaRPr lang="en-US" sz="2000" baseline="0" dirty="0">
              <a:solidFill>
                <a:srgbClr val="6BA42C"/>
              </a:solidFill>
            </a:endParaRPr>
          </a:p>
        </p:txBody>
      </p:sp>
      <p:pic>
        <p:nvPicPr>
          <p:cNvPr id="3" name="Picture 2" descr="Screen Shot 2012-03-30 at 14.58.34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520" y="1052736"/>
            <a:ext cx="8671931" cy="5040560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37415296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3" name="Text Placeholder 5"/>
          <p:cNvSpPr txBox="1">
            <a:spLocks/>
          </p:cNvSpPr>
          <p:nvPr/>
        </p:nvSpPr>
        <p:spPr bwMode="auto">
          <a:xfrm>
            <a:off x="3347864" y="209550"/>
            <a:ext cx="5567536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 algn="r" eaLnBrk="0" hangingPunct="0">
              <a:spcBef>
                <a:spcPct val="20000"/>
              </a:spcBef>
            </a:pPr>
            <a:r>
              <a:rPr lang="en-US" sz="2000" baseline="0" dirty="0" smtClean="0">
                <a:solidFill>
                  <a:srgbClr val="6BA42C"/>
                </a:solidFill>
              </a:rPr>
              <a:t>RAPIER Application – Detailed Building Editor</a:t>
            </a:r>
            <a:endParaRPr lang="en-US" sz="2000" baseline="0" dirty="0">
              <a:solidFill>
                <a:srgbClr val="6BA42C"/>
              </a:solidFill>
            </a:endParaRPr>
          </a:p>
        </p:txBody>
      </p:sp>
      <p:pic>
        <p:nvPicPr>
          <p:cNvPr id="2" name="Picture 1" descr="Screen Shot 2012-03-30 at 14.59.29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520" y="1052736"/>
            <a:ext cx="8712968" cy="5064412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166882210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3" name="Text Placeholder 5"/>
          <p:cNvSpPr txBox="1">
            <a:spLocks/>
          </p:cNvSpPr>
          <p:nvPr/>
        </p:nvSpPr>
        <p:spPr bwMode="auto">
          <a:xfrm>
            <a:off x="3923928" y="209550"/>
            <a:ext cx="4991472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 algn="r" eaLnBrk="0" hangingPunct="0">
              <a:spcBef>
                <a:spcPct val="20000"/>
              </a:spcBef>
            </a:pPr>
            <a:r>
              <a:rPr lang="en-US" sz="2000" baseline="0" dirty="0" smtClean="0">
                <a:solidFill>
                  <a:srgbClr val="6BA42C"/>
                </a:solidFill>
              </a:rPr>
              <a:t>RAPIER Application – Location Editor</a:t>
            </a:r>
            <a:endParaRPr lang="en-US" sz="2000" baseline="0" dirty="0">
              <a:solidFill>
                <a:srgbClr val="6BA42C"/>
              </a:solidFill>
            </a:endParaRPr>
          </a:p>
        </p:txBody>
      </p:sp>
      <p:pic>
        <p:nvPicPr>
          <p:cNvPr id="3" name="Picture 2" descr="Screen Shot 2012-03-30 at 15.00.17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980728"/>
            <a:ext cx="8820472" cy="5126899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394472530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ext Placeholder 5"/>
          <p:cNvSpPr>
            <a:spLocks noGrp="1"/>
          </p:cNvSpPr>
          <p:nvPr>
            <p:ph type="body" sz="quarter" idx="12"/>
          </p:nvPr>
        </p:nvSpPr>
        <p:spPr bwMode="auto">
          <a:xfrm>
            <a:off x="4724400" y="209550"/>
            <a:ext cx="4191000" cy="47625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r"/>
            <a:r>
              <a:rPr lang="en-US" b="0" smtClean="0">
                <a:solidFill>
                  <a:srgbClr val="6BA42C"/>
                </a:solidFill>
              </a:rPr>
              <a:t>Project consortium</a:t>
            </a:r>
          </a:p>
        </p:txBody>
      </p:sp>
      <p:pic>
        <p:nvPicPr>
          <p:cNvPr id="15362" name="Picture 11" descr="Q:\441 - RAPIER (TSB)\05 Design File\WP8 Dissemination\111102 Open House Event (CS)\NSC\Logos\Architype Logo COL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84988" y="3962400"/>
            <a:ext cx="1582737" cy="39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3" name="Picture 13" descr="Q:\441 - RAPIER (TSB)\05 Design File\WP8 Dissemination\111102 Open House Event (CS)\NSC\Logos\BDSP FINAL Logo 2757grey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62800" y="1143000"/>
            <a:ext cx="1025525" cy="1017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4" name="Picture 13" descr="gslogo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246938" y="4953000"/>
            <a:ext cx="858837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5" name="Picture 2" descr="http://knowhow.cyrilsweett.com/Client/Brand%20Hub%20Docs/Sweett%20Group%20logo.jp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81788" y="2514600"/>
            <a:ext cx="1893887" cy="71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6" name="Text Placeholder 5"/>
          <p:cNvSpPr>
            <a:spLocks noGrp="1"/>
          </p:cNvSpPr>
          <p:nvPr>
            <p:ph type="body" sz="half" idx="4294967295"/>
          </p:nvPr>
        </p:nvSpPr>
        <p:spPr bwMode="auto">
          <a:xfrm>
            <a:off x="457200" y="1295400"/>
            <a:ext cx="4691063" cy="51816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eaLnBrk="1" hangingPunct="1">
              <a:lnSpc>
                <a:spcPct val="130000"/>
              </a:lnSpc>
            </a:pPr>
            <a:r>
              <a:rPr lang="en-US" sz="2000" smtClean="0">
                <a:ea typeface="Arial" pitchFamily="-72" charset="0"/>
                <a:cs typeface="Arial" pitchFamily="-72" charset="0"/>
              </a:rPr>
              <a:t>BDSP Consulting Engineers</a:t>
            </a:r>
          </a:p>
          <a:p>
            <a:pPr eaLnBrk="1" hangingPunct="1">
              <a:lnSpc>
                <a:spcPct val="130000"/>
              </a:lnSpc>
              <a:buFontTx/>
              <a:buNone/>
            </a:pPr>
            <a:r>
              <a:rPr lang="en-US" sz="1600" smtClean="0">
                <a:ea typeface="Arial" pitchFamily="-72" charset="0"/>
                <a:cs typeface="Arial" pitchFamily="-72" charset="0"/>
              </a:rPr>
              <a:t>	</a:t>
            </a:r>
            <a:r>
              <a:rPr lang="en-US" sz="1600" smtClean="0">
                <a:solidFill>
                  <a:schemeClr val="bg2"/>
                </a:solidFill>
                <a:ea typeface="Arial" pitchFamily="-72" charset="0"/>
                <a:cs typeface="Arial" pitchFamily="-72" charset="0"/>
              </a:rPr>
              <a:t>MEP &amp; Environmental Engineers</a:t>
            </a:r>
          </a:p>
          <a:p>
            <a:pPr eaLnBrk="1" hangingPunct="1">
              <a:lnSpc>
                <a:spcPct val="150000"/>
              </a:lnSpc>
              <a:buFontTx/>
              <a:buNone/>
            </a:pPr>
            <a:endParaRPr lang="en-US" sz="1600" smtClean="0">
              <a:ea typeface="Arial" pitchFamily="-72" charset="0"/>
              <a:cs typeface="Arial" pitchFamily="-72" charset="0"/>
            </a:endParaRPr>
          </a:p>
          <a:p>
            <a:pPr eaLnBrk="1" hangingPunct="1">
              <a:lnSpc>
                <a:spcPct val="130000"/>
              </a:lnSpc>
            </a:pPr>
            <a:r>
              <a:rPr lang="en-US" sz="2000" smtClean="0">
                <a:ea typeface="Arial" pitchFamily="-72" charset="0"/>
                <a:cs typeface="Arial" pitchFamily="-72" charset="0"/>
              </a:rPr>
              <a:t>Sweett Group</a:t>
            </a:r>
          </a:p>
          <a:p>
            <a:pPr eaLnBrk="1" hangingPunct="1">
              <a:lnSpc>
                <a:spcPct val="130000"/>
              </a:lnSpc>
              <a:buFontTx/>
              <a:buNone/>
            </a:pPr>
            <a:r>
              <a:rPr lang="en-US" sz="1600" smtClean="0">
                <a:ea typeface="Arial" pitchFamily="-72" charset="0"/>
                <a:cs typeface="Arial" pitchFamily="-72" charset="0"/>
              </a:rPr>
              <a:t>	</a:t>
            </a:r>
            <a:r>
              <a:rPr lang="en-US" sz="1600" smtClean="0">
                <a:solidFill>
                  <a:srgbClr val="808080"/>
                </a:solidFill>
                <a:ea typeface="Arial" pitchFamily="-72" charset="0"/>
                <a:cs typeface="Arial" pitchFamily="-72" charset="0"/>
              </a:rPr>
              <a:t>Cost &amp; Project Management Consultancy</a:t>
            </a:r>
          </a:p>
          <a:p>
            <a:pPr eaLnBrk="1" hangingPunct="1">
              <a:lnSpc>
                <a:spcPct val="150000"/>
              </a:lnSpc>
              <a:buFontTx/>
              <a:buNone/>
            </a:pPr>
            <a:endParaRPr lang="en-US" sz="1600" smtClean="0">
              <a:ea typeface="Arial" pitchFamily="-72" charset="0"/>
              <a:cs typeface="Arial" pitchFamily="-72" charset="0"/>
            </a:endParaRPr>
          </a:p>
          <a:p>
            <a:pPr eaLnBrk="1" hangingPunct="1">
              <a:lnSpc>
                <a:spcPct val="130000"/>
              </a:lnSpc>
            </a:pPr>
            <a:r>
              <a:rPr lang="en-US" sz="2000" smtClean="0">
                <a:ea typeface="Arial" pitchFamily="-72" charset="0"/>
                <a:cs typeface="Arial" pitchFamily="-72" charset="0"/>
              </a:rPr>
              <a:t>Architype</a:t>
            </a:r>
          </a:p>
          <a:p>
            <a:pPr eaLnBrk="1" hangingPunct="1">
              <a:lnSpc>
                <a:spcPct val="130000"/>
              </a:lnSpc>
              <a:buFontTx/>
              <a:buNone/>
            </a:pPr>
            <a:r>
              <a:rPr lang="en-US" sz="1600" smtClean="0">
                <a:ea typeface="Arial" pitchFamily="-72" charset="0"/>
                <a:cs typeface="Arial" pitchFamily="-72" charset="0"/>
              </a:rPr>
              <a:t>	</a:t>
            </a:r>
            <a:r>
              <a:rPr lang="en-US" sz="1600" smtClean="0">
                <a:solidFill>
                  <a:srgbClr val="808080"/>
                </a:solidFill>
                <a:ea typeface="Arial" pitchFamily="-72" charset="0"/>
                <a:cs typeface="Arial" pitchFamily="-72" charset="0"/>
              </a:rPr>
              <a:t>Architects &amp; Sustainability Specialists</a:t>
            </a:r>
          </a:p>
          <a:p>
            <a:pPr eaLnBrk="1" hangingPunct="1">
              <a:lnSpc>
                <a:spcPct val="150000"/>
              </a:lnSpc>
              <a:buFontTx/>
              <a:buNone/>
            </a:pPr>
            <a:endParaRPr lang="en-US" sz="1600" smtClean="0">
              <a:ea typeface="Arial" pitchFamily="-72" charset="0"/>
              <a:cs typeface="Arial" pitchFamily="-72" charset="0"/>
            </a:endParaRPr>
          </a:p>
          <a:p>
            <a:pPr eaLnBrk="1" hangingPunct="1">
              <a:lnSpc>
                <a:spcPct val="130000"/>
              </a:lnSpc>
            </a:pPr>
            <a:r>
              <a:rPr lang="en-US" sz="2000" smtClean="0">
                <a:ea typeface="Arial" pitchFamily="-72" charset="0"/>
                <a:cs typeface="Arial" pitchFamily="-72" charset="0"/>
              </a:rPr>
              <a:t>greenspaceLive</a:t>
            </a:r>
          </a:p>
          <a:p>
            <a:pPr eaLnBrk="1" hangingPunct="1">
              <a:lnSpc>
                <a:spcPct val="130000"/>
              </a:lnSpc>
              <a:buFontTx/>
              <a:buNone/>
            </a:pPr>
            <a:r>
              <a:rPr lang="en-US" sz="1600" smtClean="0">
                <a:ea typeface="Arial" pitchFamily="-72" charset="0"/>
                <a:cs typeface="Arial" pitchFamily="-72" charset="0"/>
              </a:rPr>
              <a:t>	</a:t>
            </a:r>
            <a:r>
              <a:rPr lang="en-US" sz="1600" smtClean="0">
                <a:solidFill>
                  <a:srgbClr val="808080"/>
                </a:solidFill>
                <a:ea typeface="Arial" pitchFamily="-72" charset="0"/>
                <a:cs typeface="Arial" pitchFamily="-72" charset="0"/>
              </a:rPr>
              <a:t>The Green Building Internet Company</a:t>
            </a:r>
          </a:p>
          <a:p>
            <a:pPr eaLnBrk="1" hangingPunct="1">
              <a:lnSpc>
                <a:spcPct val="150000"/>
              </a:lnSpc>
              <a:buFontTx/>
              <a:buNone/>
            </a:pPr>
            <a:endParaRPr lang="en-US" sz="2000" smtClean="0">
              <a:ea typeface="Arial" pitchFamily="-72" charset="0"/>
              <a:cs typeface="Arial" pitchFamily="-72" charset="0"/>
            </a:endParaRPr>
          </a:p>
          <a:p>
            <a:pPr eaLnBrk="1" hangingPunct="1">
              <a:lnSpc>
                <a:spcPct val="150000"/>
              </a:lnSpc>
            </a:pPr>
            <a:endParaRPr lang="en-US" sz="2000" smtClean="0">
              <a:ea typeface="Arial" pitchFamily="-72" charset="0"/>
              <a:cs typeface="Arial" pitchFamily="-72" charset="0"/>
            </a:endParaRPr>
          </a:p>
          <a:p>
            <a:pPr eaLnBrk="1" hangingPunct="1">
              <a:lnSpc>
                <a:spcPct val="150000"/>
              </a:lnSpc>
              <a:buFontTx/>
              <a:buNone/>
            </a:pPr>
            <a:endParaRPr lang="en-US" sz="2000" smtClean="0">
              <a:ea typeface="Arial" pitchFamily="-72" charset="0"/>
              <a:cs typeface="Arial" pitchFamily="-72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3" name="Text Placeholder 5"/>
          <p:cNvSpPr txBox="1">
            <a:spLocks/>
          </p:cNvSpPr>
          <p:nvPr/>
        </p:nvSpPr>
        <p:spPr bwMode="auto">
          <a:xfrm>
            <a:off x="3275856" y="209550"/>
            <a:ext cx="5639544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 algn="r" eaLnBrk="0" hangingPunct="0">
              <a:spcBef>
                <a:spcPct val="20000"/>
              </a:spcBef>
            </a:pPr>
            <a:r>
              <a:rPr lang="en-US" sz="2000" baseline="0" dirty="0" smtClean="0">
                <a:solidFill>
                  <a:srgbClr val="6BA42C"/>
                </a:solidFill>
              </a:rPr>
              <a:t>RAPIER Application – Energy Results</a:t>
            </a:r>
            <a:endParaRPr lang="en-US" sz="2000" baseline="0" dirty="0">
              <a:solidFill>
                <a:srgbClr val="6BA42C"/>
              </a:solidFill>
            </a:endParaRPr>
          </a:p>
        </p:txBody>
      </p:sp>
      <p:pic>
        <p:nvPicPr>
          <p:cNvPr id="2" name="Picture 1" descr="Screen Shot 2012-03-30 at 15.00.58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016" y="1124744"/>
            <a:ext cx="8892480" cy="5168754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228513900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3" name="Text Placeholder 5"/>
          <p:cNvSpPr txBox="1">
            <a:spLocks/>
          </p:cNvSpPr>
          <p:nvPr/>
        </p:nvSpPr>
        <p:spPr bwMode="auto">
          <a:xfrm>
            <a:off x="3635896" y="209550"/>
            <a:ext cx="5279504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 algn="r" eaLnBrk="0" hangingPunct="0">
              <a:spcBef>
                <a:spcPct val="20000"/>
              </a:spcBef>
            </a:pPr>
            <a:r>
              <a:rPr lang="en-US" sz="2000" baseline="0" dirty="0" smtClean="0">
                <a:solidFill>
                  <a:srgbClr val="6BA42C"/>
                </a:solidFill>
              </a:rPr>
              <a:t>RAPIER Application – Financial Results</a:t>
            </a:r>
            <a:endParaRPr lang="en-US" sz="2000" baseline="0" dirty="0">
              <a:solidFill>
                <a:srgbClr val="6BA42C"/>
              </a:solidFill>
            </a:endParaRPr>
          </a:p>
        </p:txBody>
      </p:sp>
      <p:pic>
        <p:nvPicPr>
          <p:cNvPr id="3" name="Picture 2" descr="Screen Shot 2012-03-30 at 15.01.34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520" y="1196752"/>
            <a:ext cx="8676456" cy="5043190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71109599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3" name="Text Placeholder 5"/>
          <p:cNvSpPr txBox="1">
            <a:spLocks/>
          </p:cNvSpPr>
          <p:nvPr/>
        </p:nvSpPr>
        <p:spPr bwMode="auto">
          <a:xfrm>
            <a:off x="3131840" y="209550"/>
            <a:ext cx="578356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 algn="r" eaLnBrk="0" hangingPunct="0">
              <a:spcBef>
                <a:spcPct val="20000"/>
              </a:spcBef>
            </a:pPr>
            <a:r>
              <a:rPr lang="en-US" sz="2000" baseline="0" dirty="0" smtClean="0">
                <a:solidFill>
                  <a:srgbClr val="6BA42C"/>
                </a:solidFill>
              </a:rPr>
              <a:t>RAPIER Application – Embodied Carbon Results</a:t>
            </a:r>
            <a:endParaRPr lang="en-US" sz="2000" baseline="0" dirty="0">
              <a:solidFill>
                <a:srgbClr val="6BA42C"/>
              </a:solidFill>
            </a:endParaRPr>
          </a:p>
        </p:txBody>
      </p:sp>
      <p:pic>
        <p:nvPicPr>
          <p:cNvPr id="2" name="Picture 1" descr="Screen Shot 2012-03-30 at 15.02.24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5592" y="1196752"/>
            <a:ext cx="8860904" cy="5150401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212787882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3" name="Text Placeholder 5"/>
          <p:cNvSpPr txBox="1">
            <a:spLocks/>
          </p:cNvSpPr>
          <p:nvPr/>
        </p:nvSpPr>
        <p:spPr bwMode="auto">
          <a:xfrm>
            <a:off x="3347864" y="209550"/>
            <a:ext cx="5567536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 algn="r" eaLnBrk="0" hangingPunct="0">
              <a:spcBef>
                <a:spcPct val="20000"/>
              </a:spcBef>
            </a:pPr>
            <a:r>
              <a:rPr lang="en-US" sz="2000" baseline="0" dirty="0" smtClean="0">
                <a:solidFill>
                  <a:srgbClr val="6BA42C"/>
                </a:solidFill>
              </a:rPr>
              <a:t>RAPIER Application – Running Simulation</a:t>
            </a:r>
            <a:endParaRPr lang="en-US" sz="2000" baseline="0" dirty="0">
              <a:solidFill>
                <a:srgbClr val="6BA42C"/>
              </a:solidFill>
            </a:endParaRPr>
          </a:p>
        </p:txBody>
      </p:sp>
      <p:pic>
        <p:nvPicPr>
          <p:cNvPr id="3" name="Picture 2" descr="Screen Shot 2012-03-30 at 15.03.00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1196752"/>
            <a:ext cx="8820472" cy="5126899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228496669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3" name="Text Placeholder 5"/>
          <p:cNvSpPr txBox="1">
            <a:spLocks/>
          </p:cNvSpPr>
          <p:nvPr/>
        </p:nvSpPr>
        <p:spPr bwMode="auto">
          <a:xfrm>
            <a:off x="3707904" y="209550"/>
            <a:ext cx="5207496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 algn="r" eaLnBrk="0" hangingPunct="0">
              <a:spcBef>
                <a:spcPct val="20000"/>
              </a:spcBef>
            </a:pPr>
            <a:r>
              <a:rPr lang="en-US" sz="2000" baseline="0" dirty="0" smtClean="0">
                <a:solidFill>
                  <a:srgbClr val="6BA42C"/>
                </a:solidFill>
              </a:rPr>
              <a:t>RAPIER Application – Assembly Library</a:t>
            </a:r>
            <a:endParaRPr lang="en-US" sz="2000" baseline="0" dirty="0">
              <a:solidFill>
                <a:srgbClr val="6BA42C"/>
              </a:solidFill>
            </a:endParaRPr>
          </a:p>
        </p:txBody>
      </p:sp>
      <p:pic>
        <p:nvPicPr>
          <p:cNvPr id="2" name="Picture 1" descr="Screen Shot 2012-03-30 at 15.04.49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528" y="836712"/>
            <a:ext cx="8460432" cy="5837623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12173782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3" name="Text Placeholder 5"/>
          <p:cNvSpPr txBox="1">
            <a:spLocks/>
          </p:cNvSpPr>
          <p:nvPr/>
        </p:nvSpPr>
        <p:spPr bwMode="auto">
          <a:xfrm>
            <a:off x="3131840" y="209550"/>
            <a:ext cx="578356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 algn="r" eaLnBrk="0" hangingPunct="0">
              <a:spcBef>
                <a:spcPct val="20000"/>
              </a:spcBef>
            </a:pPr>
            <a:r>
              <a:rPr lang="en-US" sz="2000" baseline="0" dirty="0" smtClean="0">
                <a:solidFill>
                  <a:srgbClr val="6BA42C"/>
                </a:solidFill>
              </a:rPr>
              <a:t>RAPIER Application – Component Library</a:t>
            </a:r>
            <a:endParaRPr lang="en-US" sz="2000" baseline="0" dirty="0">
              <a:solidFill>
                <a:srgbClr val="6BA42C"/>
              </a:solidFill>
            </a:endParaRPr>
          </a:p>
        </p:txBody>
      </p:sp>
      <p:pic>
        <p:nvPicPr>
          <p:cNvPr id="4" name="Picture 3" descr="Screen Shot 2012-03-30 at 15.14.4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9552" y="980728"/>
            <a:ext cx="8172400" cy="5638884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128606410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1000" y="681038"/>
            <a:ext cx="7561263" cy="4062651"/>
          </a:xfrm>
          <a:prstGeom prst="rect">
            <a:avLst/>
          </a:prstGeom>
          <a:noFill/>
        </p:spPr>
        <p:txBody>
          <a:bodyPr>
            <a:prstTxWarp prst="textNoShape">
              <a:avLst/>
            </a:prstTxWarp>
            <a:spAutoFit/>
          </a:bodyPr>
          <a:lstStyle/>
          <a:p>
            <a:pPr algn="just" eaLnBrk="0" hangingPunct="0"/>
            <a:endParaRPr lang="en-US" b="1" baseline="0" dirty="0" smtClean="0">
              <a:ea typeface="Arial" pitchFamily="-72" charset="0"/>
              <a:cs typeface="Arial" pitchFamily="-72" charset="0"/>
            </a:endParaRPr>
          </a:p>
          <a:p>
            <a:pPr algn="just" eaLnBrk="0" hangingPunct="0">
              <a:spcBef>
                <a:spcPts val="1200"/>
              </a:spcBef>
              <a:buFont typeface="Arial"/>
              <a:buChar char="•"/>
            </a:pPr>
            <a:r>
              <a:rPr lang="en-US" sz="1600" baseline="0" dirty="0" smtClean="0">
                <a:ea typeface="Arial" pitchFamily="-72" charset="0"/>
                <a:cs typeface="Arial" pitchFamily="-72" charset="0"/>
              </a:rPr>
              <a:t>   One meeting impact</a:t>
            </a:r>
          </a:p>
          <a:p>
            <a:pPr algn="just" eaLnBrk="0" hangingPunct="0">
              <a:spcBef>
                <a:spcPts val="1200"/>
              </a:spcBef>
              <a:buFont typeface="Arial" pitchFamily="-72" charset="0"/>
              <a:buChar char="•"/>
            </a:pPr>
            <a:r>
              <a:rPr lang="en-US" sz="1600" baseline="0" dirty="0" smtClean="0">
                <a:ea typeface="Arial" pitchFamily="-72" charset="0"/>
                <a:cs typeface="Arial" pitchFamily="-72" charset="0"/>
              </a:rPr>
              <a:t>   Insight</a:t>
            </a:r>
          </a:p>
          <a:p>
            <a:pPr algn="just" eaLnBrk="0" hangingPunct="0">
              <a:spcBef>
                <a:spcPts val="1200"/>
              </a:spcBef>
              <a:buFont typeface="Arial" pitchFamily="-72" charset="0"/>
              <a:buChar char="•"/>
            </a:pPr>
            <a:r>
              <a:rPr lang="en-US" sz="1600" baseline="0" dirty="0">
                <a:ea typeface="Arial" pitchFamily="-72" charset="0"/>
                <a:cs typeface="Arial" pitchFamily="-72" charset="0"/>
              </a:rPr>
              <a:t>  </a:t>
            </a:r>
            <a:r>
              <a:rPr lang="en-US" sz="1600" baseline="0" dirty="0" smtClean="0">
                <a:ea typeface="Arial" pitchFamily="-72" charset="0"/>
                <a:cs typeface="Arial" pitchFamily="-72" charset="0"/>
              </a:rPr>
              <a:t> Productivity</a:t>
            </a:r>
          </a:p>
          <a:p>
            <a:pPr algn="just" eaLnBrk="0" hangingPunct="0">
              <a:spcBef>
                <a:spcPts val="1200"/>
              </a:spcBef>
              <a:buFont typeface="Arial" pitchFamily="-72" charset="0"/>
              <a:buChar char="•"/>
            </a:pPr>
            <a:r>
              <a:rPr lang="en-US" sz="1600" baseline="0" dirty="0" smtClean="0">
                <a:ea typeface="Arial" pitchFamily="-72" charset="0"/>
                <a:cs typeface="Arial" pitchFamily="-72" charset="0"/>
              </a:rPr>
              <a:t>   Communication and</a:t>
            </a:r>
          </a:p>
          <a:p>
            <a:pPr algn="just" eaLnBrk="0" hangingPunct="0">
              <a:spcBef>
                <a:spcPts val="1200"/>
              </a:spcBef>
            </a:pPr>
            <a:r>
              <a:rPr lang="en-US" sz="1600" baseline="0" dirty="0" smtClean="0">
                <a:ea typeface="Arial" pitchFamily="-72" charset="0"/>
                <a:cs typeface="Arial" pitchFamily="-72" charset="0"/>
              </a:rPr>
              <a:t>     collaboration</a:t>
            </a:r>
          </a:p>
          <a:p>
            <a:pPr algn="just" eaLnBrk="0" hangingPunct="0">
              <a:spcBef>
                <a:spcPts val="1200"/>
              </a:spcBef>
              <a:buFont typeface="Arial" pitchFamily="-72" charset="0"/>
              <a:buChar char="•"/>
            </a:pPr>
            <a:r>
              <a:rPr lang="en-US" sz="1600" baseline="0" dirty="0" smtClean="0">
                <a:ea typeface="Arial" pitchFamily="-72" charset="0"/>
                <a:cs typeface="Arial" pitchFamily="-72" charset="0"/>
              </a:rPr>
              <a:t>   </a:t>
            </a:r>
            <a:r>
              <a:rPr lang="en-US" sz="1600" baseline="0" dirty="0" err="1" smtClean="0">
                <a:ea typeface="Arial" pitchFamily="-72" charset="0"/>
                <a:cs typeface="Arial" pitchFamily="-72" charset="0"/>
              </a:rPr>
              <a:t>Optioneering</a:t>
            </a:r>
            <a:endParaRPr lang="en-US" sz="1600" baseline="0" dirty="0" smtClean="0">
              <a:ea typeface="Arial" pitchFamily="-72" charset="0"/>
              <a:cs typeface="Arial" pitchFamily="-72" charset="0"/>
            </a:endParaRPr>
          </a:p>
          <a:p>
            <a:pPr algn="just" eaLnBrk="0" hangingPunct="0">
              <a:spcBef>
                <a:spcPts val="1200"/>
              </a:spcBef>
              <a:buFont typeface="Arial" pitchFamily="-72" charset="0"/>
              <a:buChar char="•"/>
            </a:pPr>
            <a:r>
              <a:rPr lang="en-US" sz="1600" baseline="0" dirty="0">
                <a:ea typeface="Arial" pitchFamily="-72" charset="0"/>
                <a:cs typeface="Arial" pitchFamily="-72" charset="0"/>
              </a:rPr>
              <a:t>  </a:t>
            </a:r>
            <a:r>
              <a:rPr lang="en-US" sz="1600" baseline="0" dirty="0" smtClean="0">
                <a:ea typeface="Arial" pitchFamily="-72" charset="0"/>
                <a:cs typeface="Arial" pitchFamily="-72" charset="0"/>
              </a:rPr>
              <a:t> </a:t>
            </a:r>
            <a:r>
              <a:rPr lang="en-US" sz="1600" baseline="0" dirty="0" err="1" smtClean="0">
                <a:ea typeface="Arial" pitchFamily="-72" charset="0"/>
                <a:cs typeface="Arial" pitchFamily="-72" charset="0"/>
              </a:rPr>
              <a:t>Optimising</a:t>
            </a:r>
            <a:r>
              <a:rPr lang="en-US" sz="1600" baseline="0" dirty="0" smtClean="0">
                <a:ea typeface="Arial" pitchFamily="-72" charset="0"/>
                <a:cs typeface="Arial" pitchFamily="-72" charset="0"/>
              </a:rPr>
              <a:t> of cost, energy</a:t>
            </a:r>
          </a:p>
          <a:p>
            <a:pPr algn="just" eaLnBrk="0" hangingPunct="0">
              <a:spcBef>
                <a:spcPts val="1200"/>
              </a:spcBef>
            </a:pPr>
            <a:r>
              <a:rPr lang="en-US" sz="1600" baseline="0" dirty="0" smtClean="0">
                <a:ea typeface="Arial" pitchFamily="-72" charset="0"/>
                <a:cs typeface="Arial" pitchFamily="-72" charset="0"/>
              </a:rPr>
              <a:t>     &amp; carbon</a:t>
            </a:r>
          </a:p>
          <a:p>
            <a:pPr algn="just" eaLnBrk="0" hangingPunct="0">
              <a:spcBef>
                <a:spcPts val="1200"/>
              </a:spcBef>
            </a:pPr>
            <a:endParaRPr lang="en-US" sz="1600" baseline="0" dirty="0">
              <a:ea typeface="Arial" pitchFamily="-72" charset="0"/>
              <a:cs typeface="Arial" pitchFamily="-72" charset="0"/>
            </a:endParaRPr>
          </a:p>
        </p:txBody>
      </p:sp>
      <p:sp>
        <p:nvSpPr>
          <p:cNvPr id="107523" name="Text Placeholder 5"/>
          <p:cNvSpPr txBox="1">
            <a:spLocks/>
          </p:cNvSpPr>
          <p:nvPr/>
        </p:nvSpPr>
        <p:spPr bwMode="auto">
          <a:xfrm>
            <a:off x="4724400" y="209550"/>
            <a:ext cx="41910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 algn="r" eaLnBrk="0" hangingPunct="0">
              <a:spcBef>
                <a:spcPct val="20000"/>
              </a:spcBef>
            </a:pPr>
            <a:r>
              <a:rPr lang="en-US" sz="2000" baseline="0" dirty="0" smtClean="0">
                <a:solidFill>
                  <a:srgbClr val="6BA42C"/>
                </a:solidFill>
              </a:rPr>
              <a:t>Impact</a:t>
            </a:r>
            <a:endParaRPr lang="en-US" sz="2000" baseline="0" dirty="0">
              <a:solidFill>
                <a:srgbClr val="6BA42C"/>
              </a:solidFill>
            </a:endParaRPr>
          </a:p>
        </p:txBody>
      </p:sp>
      <p:pic>
        <p:nvPicPr>
          <p:cNvPr id="8" name="Picture 4" descr="rapierss_14-3-12 edit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78871" y="1371600"/>
            <a:ext cx="5688928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1000" y="681038"/>
            <a:ext cx="7561263" cy="4462760"/>
          </a:xfrm>
          <a:prstGeom prst="rect">
            <a:avLst/>
          </a:prstGeom>
          <a:noFill/>
        </p:spPr>
        <p:txBody>
          <a:bodyPr>
            <a:prstTxWarp prst="textNoShape">
              <a:avLst/>
            </a:prstTxWarp>
            <a:spAutoFit/>
          </a:bodyPr>
          <a:lstStyle/>
          <a:p>
            <a:pPr algn="just" eaLnBrk="0" hangingPunct="0"/>
            <a:endParaRPr lang="en-US" b="1" baseline="0" dirty="0">
              <a:ea typeface="Arial" pitchFamily="-72" charset="0"/>
              <a:cs typeface="Arial" pitchFamily="-72" charset="0"/>
            </a:endParaRPr>
          </a:p>
          <a:p>
            <a:pPr algn="just" eaLnBrk="0" hangingPunct="0">
              <a:spcBef>
                <a:spcPts val="1200"/>
              </a:spcBef>
            </a:pPr>
            <a:r>
              <a:rPr lang="en-US" sz="1600" baseline="0" dirty="0">
                <a:ea typeface="Arial" pitchFamily="-72" charset="0"/>
                <a:cs typeface="Arial" pitchFamily="-72" charset="0"/>
              </a:rPr>
              <a:t>Further development, including;</a:t>
            </a:r>
          </a:p>
          <a:p>
            <a:pPr algn="just" eaLnBrk="0" hangingPunct="0">
              <a:spcBef>
                <a:spcPts val="1200"/>
              </a:spcBef>
              <a:buFont typeface="Arial" pitchFamily="-72" charset="0"/>
              <a:buChar char="•"/>
            </a:pPr>
            <a:r>
              <a:rPr lang="en-US" sz="1600" baseline="0" dirty="0">
                <a:ea typeface="Arial" pitchFamily="-72" charset="0"/>
                <a:cs typeface="Arial" pitchFamily="-72" charset="0"/>
              </a:rPr>
              <a:t>   Integration with </a:t>
            </a:r>
            <a:r>
              <a:rPr lang="en-US" sz="1600" baseline="0" dirty="0" err="1" smtClean="0">
                <a:ea typeface="Arial" pitchFamily="-72" charset="0"/>
                <a:cs typeface="Arial" pitchFamily="-72" charset="0"/>
              </a:rPr>
              <a:t>SketchUp</a:t>
            </a:r>
            <a:endParaRPr lang="en-US" sz="1600" baseline="0" dirty="0" smtClean="0">
              <a:ea typeface="Arial" pitchFamily="-72" charset="0"/>
              <a:cs typeface="Arial" pitchFamily="-72" charset="0"/>
            </a:endParaRPr>
          </a:p>
          <a:p>
            <a:pPr algn="just" eaLnBrk="0" hangingPunct="0">
              <a:spcBef>
                <a:spcPts val="1200"/>
              </a:spcBef>
              <a:buFont typeface="Arial" pitchFamily="-72" charset="0"/>
              <a:buChar char="•"/>
            </a:pPr>
            <a:r>
              <a:rPr lang="en-US" sz="1600" baseline="0" dirty="0" smtClean="0">
                <a:ea typeface="Arial" pitchFamily="-72" charset="0"/>
                <a:cs typeface="Arial" pitchFamily="-72" charset="0"/>
              </a:rPr>
              <a:t>   Collaboration</a:t>
            </a:r>
          </a:p>
          <a:p>
            <a:pPr algn="just" eaLnBrk="0" hangingPunct="0">
              <a:spcBef>
                <a:spcPts val="1200"/>
              </a:spcBef>
              <a:buFont typeface="Arial" pitchFamily="-72" charset="0"/>
              <a:buChar char="•"/>
            </a:pPr>
            <a:r>
              <a:rPr lang="en-US" sz="1600" baseline="0" dirty="0">
                <a:ea typeface="Arial" pitchFamily="-72" charset="0"/>
                <a:cs typeface="Arial" pitchFamily="-72" charset="0"/>
              </a:rPr>
              <a:t>   Support for </a:t>
            </a:r>
            <a:r>
              <a:rPr lang="en-US" sz="1600" baseline="0" dirty="0" smtClean="0">
                <a:ea typeface="Arial" pitchFamily="-72" charset="0"/>
                <a:cs typeface="Arial" pitchFamily="-72" charset="0"/>
              </a:rPr>
              <a:t>Compliance</a:t>
            </a:r>
          </a:p>
          <a:p>
            <a:pPr algn="just" eaLnBrk="0" hangingPunct="0">
              <a:spcBef>
                <a:spcPts val="1200"/>
              </a:spcBef>
              <a:buFont typeface="Arial" pitchFamily="-72" charset="0"/>
              <a:buChar char="•"/>
            </a:pPr>
            <a:r>
              <a:rPr lang="en-US" sz="1600" baseline="0" dirty="0" smtClean="0">
                <a:ea typeface="Arial" pitchFamily="-72" charset="0"/>
                <a:cs typeface="Arial" pitchFamily="-72" charset="0"/>
              </a:rPr>
              <a:t>   Retrofit</a:t>
            </a:r>
          </a:p>
          <a:p>
            <a:pPr algn="just" eaLnBrk="0" hangingPunct="0">
              <a:spcBef>
                <a:spcPts val="1200"/>
              </a:spcBef>
              <a:buFont typeface="Arial" pitchFamily="-72" charset="0"/>
              <a:buChar char="•"/>
            </a:pPr>
            <a:r>
              <a:rPr lang="en-US" sz="1600" baseline="0" dirty="0" smtClean="0">
                <a:ea typeface="Arial" pitchFamily="-72" charset="0"/>
                <a:cs typeface="Arial" pitchFamily="-72" charset="0"/>
              </a:rPr>
              <a:t>   Multi</a:t>
            </a:r>
            <a:r>
              <a:rPr lang="en-US" sz="1600" baseline="0" dirty="0">
                <a:ea typeface="Arial" pitchFamily="-72" charset="0"/>
                <a:cs typeface="Arial" pitchFamily="-72" charset="0"/>
              </a:rPr>
              <a:t>-building developments</a:t>
            </a:r>
          </a:p>
          <a:p>
            <a:pPr algn="just" eaLnBrk="0" hangingPunct="0">
              <a:spcBef>
                <a:spcPts val="1200"/>
              </a:spcBef>
              <a:buFont typeface="Arial" pitchFamily="-72" charset="0"/>
              <a:buChar char="•"/>
            </a:pPr>
            <a:r>
              <a:rPr lang="en-US" sz="1600" baseline="0" dirty="0">
                <a:ea typeface="Arial" pitchFamily="-72" charset="0"/>
                <a:cs typeface="Arial" pitchFamily="-72" charset="0"/>
              </a:rPr>
              <a:t>   </a:t>
            </a:r>
            <a:r>
              <a:rPr lang="en-US" sz="1600" baseline="0" dirty="0" err="1" smtClean="0">
                <a:ea typeface="Arial" pitchFamily="-72" charset="0"/>
                <a:cs typeface="Arial" pitchFamily="-72" charset="0"/>
              </a:rPr>
              <a:t>Internationalisation</a:t>
            </a:r>
            <a:endParaRPr lang="en-US" sz="1600" baseline="0" dirty="0" smtClean="0">
              <a:ea typeface="Arial" pitchFamily="-72" charset="0"/>
              <a:cs typeface="Arial" pitchFamily="-72" charset="0"/>
            </a:endParaRPr>
          </a:p>
          <a:p>
            <a:pPr algn="just" eaLnBrk="0" hangingPunct="0">
              <a:spcBef>
                <a:spcPts val="1200"/>
              </a:spcBef>
              <a:buFont typeface="Arial" pitchFamily="-72" charset="0"/>
              <a:buChar char="•"/>
            </a:pPr>
            <a:r>
              <a:rPr lang="en-US" sz="1600" baseline="0" dirty="0">
                <a:ea typeface="Arial" pitchFamily="-72" charset="0"/>
                <a:cs typeface="Arial" pitchFamily="-72" charset="0"/>
              </a:rPr>
              <a:t>   Future energy, regulatory and climate scenarios</a:t>
            </a:r>
            <a:endParaRPr lang="en-US" sz="1600" baseline="0" dirty="0" smtClean="0">
              <a:ea typeface="Arial" pitchFamily="-72" charset="0"/>
              <a:cs typeface="Arial" pitchFamily="-72" charset="0"/>
            </a:endParaRPr>
          </a:p>
          <a:p>
            <a:pPr algn="just" eaLnBrk="0" hangingPunct="0">
              <a:spcBef>
                <a:spcPts val="1200"/>
              </a:spcBef>
            </a:pPr>
            <a:endParaRPr lang="en-US" sz="1600" baseline="0" dirty="0" smtClean="0">
              <a:ea typeface="Arial" pitchFamily="-72" charset="0"/>
              <a:cs typeface="Arial" pitchFamily="-72" charset="0"/>
            </a:endParaRPr>
          </a:p>
          <a:p>
            <a:pPr algn="just" eaLnBrk="0" hangingPunct="0">
              <a:spcBef>
                <a:spcPts val="1200"/>
              </a:spcBef>
            </a:pPr>
            <a:endParaRPr lang="en-US" sz="1600" baseline="0" dirty="0">
              <a:ea typeface="Arial" pitchFamily="-72" charset="0"/>
              <a:cs typeface="Arial" pitchFamily="-72" charset="0"/>
            </a:endParaRPr>
          </a:p>
        </p:txBody>
      </p:sp>
      <p:grpSp>
        <p:nvGrpSpPr>
          <p:cNvPr id="3" name="Group 3"/>
          <p:cNvGrpSpPr>
            <a:grpSpLocks/>
          </p:cNvGrpSpPr>
          <p:nvPr/>
        </p:nvGrpSpPr>
        <p:grpSpPr bwMode="auto">
          <a:xfrm>
            <a:off x="6011863" y="3213100"/>
            <a:ext cx="2817812" cy="3041650"/>
            <a:chOff x="6011863" y="3213100"/>
            <a:chExt cx="2817812" cy="3041650"/>
          </a:xfrm>
        </p:grpSpPr>
        <p:pic>
          <p:nvPicPr>
            <p:cNvPr id="107524" name="Picture 3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11863" y="3500438"/>
              <a:ext cx="917575" cy="18065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7525" name="Picture 4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16688" y="3357563"/>
              <a:ext cx="1298575" cy="2562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7526" name="Picture 5" descr="school_iphone.png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7277100" y="3213100"/>
              <a:ext cx="1552575" cy="30416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07523" name="Text Placeholder 5"/>
          <p:cNvSpPr txBox="1">
            <a:spLocks/>
          </p:cNvSpPr>
          <p:nvPr/>
        </p:nvSpPr>
        <p:spPr bwMode="auto">
          <a:xfrm>
            <a:off x="4724400" y="209550"/>
            <a:ext cx="41910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 algn="r" eaLnBrk="0" hangingPunct="0">
              <a:spcBef>
                <a:spcPct val="20000"/>
              </a:spcBef>
            </a:pPr>
            <a:r>
              <a:rPr lang="en-US" sz="2000" baseline="0">
                <a:solidFill>
                  <a:srgbClr val="6BA42C"/>
                </a:solidFill>
              </a:rPr>
              <a:t>On the horizon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1000" y="1100078"/>
            <a:ext cx="7561263" cy="2862322"/>
          </a:xfrm>
          <a:prstGeom prst="rect">
            <a:avLst/>
          </a:prstGeom>
          <a:noFill/>
        </p:spPr>
        <p:txBody>
          <a:bodyPr>
            <a:prstTxWarp prst="textNoShape">
              <a:avLst/>
            </a:prstTxWarp>
            <a:spAutoFit/>
          </a:bodyPr>
          <a:lstStyle/>
          <a:p>
            <a:pPr algn="just" eaLnBrk="0" hangingPunct="0"/>
            <a:endParaRPr lang="en-US" b="1" baseline="0" dirty="0" smtClean="0">
              <a:ea typeface="Arial" pitchFamily="-72" charset="0"/>
              <a:cs typeface="Arial" pitchFamily="-72" charset="0"/>
            </a:endParaRPr>
          </a:p>
          <a:p>
            <a:pPr algn="just" eaLnBrk="0" hangingPunct="0">
              <a:spcBef>
                <a:spcPts val="1200"/>
              </a:spcBef>
            </a:pPr>
            <a:endParaRPr lang="en-US" sz="1600" baseline="0" dirty="0" smtClean="0">
              <a:ea typeface="Arial" pitchFamily="-72" charset="0"/>
              <a:cs typeface="Arial" pitchFamily="-72" charset="0"/>
            </a:endParaRPr>
          </a:p>
          <a:p>
            <a:pPr algn="just" eaLnBrk="0" hangingPunct="0">
              <a:spcBef>
                <a:spcPts val="1200"/>
              </a:spcBef>
              <a:buFont typeface="Arial" pitchFamily="-72" charset="0"/>
              <a:buChar char="•"/>
            </a:pPr>
            <a:r>
              <a:rPr lang="en-US" sz="1600" baseline="0" dirty="0" smtClean="0">
                <a:ea typeface="Arial" pitchFamily="-72" charset="0"/>
                <a:cs typeface="Arial" pitchFamily="-72" charset="0"/>
              </a:rPr>
              <a:t>   Alpha Testing &amp; validation</a:t>
            </a:r>
          </a:p>
          <a:p>
            <a:pPr algn="just" eaLnBrk="0" hangingPunct="0">
              <a:spcBef>
                <a:spcPts val="1200"/>
              </a:spcBef>
              <a:buFont typeface="Arial" pitchFamily="-72" charset="0"/>
              <a:buChar char="•"/>
            </a:pPr>
            <a:r>
              <a:rPr lang="en-US" sz="1600" baseline="0" dirty="0" smtClean="0">
                <a:ea typeface="Arial" pitchFamily="-72" charset="0"/>
                <a:cs typeface="Arial" pitchFamily="-72" charset="0"/>
              </a:rPr>
              <a:t>   Beta Testing</a:t>
            </a:r>
          </a:p>
          <a:p>
            <a:pPr algn="just" eaLnBrk="0" hangingPunct="0">
              <a:spcBef>
                <a:spcPts val="1200"/>
              </a:spcBef>
              <a:buFont typeface="Arial" pitchFamily="-72" charset="0"/>
              <a:buChar char="•"/>
            </a:pPr>
            <a:r>
              <a:rPr lang="en-US" sz="1600" baseline="0" dirty="0">
                <a:ea typeface="Arial" pitchFamily="-72" charset="0"/>
                <a:cs typeface="Arial" pitchFamily="-72" charset="0"/>
              </a:rPr>
              <a:t>  </a:t>
            </a:r>
            <a:r>
              <a:rPr lang="en-US" sz="1600" baseline="0" dirty="0" smtClean="0">
                <a:ea typeface="Arial" pitchFamily="-72" charset="0"/>
                <a:cs typeface="Arial" pitchFamily="-72" charset="0"/>
              </a:rPr>
              <a:t> Full Release</a:t>
            </a:r>
          </a:p>
          <a:p>
            <a:pPr algn="just" eaLnBrk="0" hangingPunct="0">
              <a:spcBef>
                <a:spcPts val="1200"/>
              </a:spcBef>
            </a:pPr>
            <a:endParaRPr lang="en-US" sz="1600" baseline="0" dirty="0" smtClean="0">
              <a:ea typeface="Arial" pitchFamily="-72" charset="0"/>
              <a:cs typeface="Arial" pitchFamily="-72" charset="0"/>
            </a:endParaRPr>
          </a:p>
          <a:p>
            <a:pPr algn="just" eaLnBrk="0" hangingPunct="0">
              <a:spcBef>
                <a:spcPts val="1200"/>
              </a:spcBef>
            </a:pPr>
            <a:endParaRPr lang="en-US" sz="1600" baseline="0" dirty="0">
              <a:ea typeface="Arial" pitchFamily="-72" charset="0"/>
              <a:cs typeface="Arial" pitchFamily="-72" charset="0"/>
            </a:endParaRPr>
          </a:p>
        </p:txBody>
      </p:sp>
      <p:sp>
        <p:nvSpPr>
          <p:cNvPr id="107523" name="Text Placeholder 5"/>
          <p:cNvSpPr txBox="1">
            <a:spLocks/>
          </p:cNvSpPr>
          <p:nvPr/>
        </p:nvSpPr>
        <p:spPr bwMode="auto">
          <a:xfrm>
            <a:off x="4724400" y="209550"/>
            <a:ext cx="41910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 algn="r" eaLnBrk="0" hangingPunct="0">
              <a:spcBef>
                <a:spcPct val="20000"/>
              </a:spcBef>
            </a:pPr>
            <a:r>
              <a:rPr lang="en-US" sz="2000" baseline="0" dirty="0" smtClean="0">
                <a:solidFill>
                  <a:srgbClr val="6BA42C"/>
                </a:solidFill>
              </a:rPr>
              <a:t>Timeline</a:t>
            </a:r>
            <a:endParaRPr lang="en-US" sz="2000" baseline="0" dirty="0">
              <a:solidFill>
                <a:srgbClr val="6BA42C"/>
              </a:solidFill>
            </a:endParaRPr>
          </a:p>
        </p:txBody>
      </p:sp>
      <p:pic>
        <p:nvPicPr>
          <p:cNvPr id="5" name="Picture 4" descr="P1040579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29000" y="1543050"/>
            <a:ext cx="5359400" cy="40195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69" name="Picture 4" descr="124941052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05000" y="1243013"/>
            <a:ext cx="5257800" cy="4929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9570" name="Picture 11" descr="Q:\441 - RAPIER (TSB)\05 Design File\WP8 Dissemination\111102 Open House Event (CS)\NSC\Logos\Architype Logo COL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94263" y="6248400"/>
            <a:ext cx="1582737" cy="39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9571" name="Picture 13" descr="Q:\441 - RAPIER (TSB)\05 Design File\WP8 Dissemination\111102 Open House Event (CS)\NSC\Logos\BDSP FINAL Logo 2757grey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66800" y="6019800"/>
            <a:ext cx="784225" cy="7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9572" name="Picture 13" descr="gslogo.pn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142163" y="6019800"/>
            <a:ext cx="706437" cy="70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9573" name="Picture 2" descr="http://knowhow.cyrilsweett.com/Client/Brand%20Hub%20Docs/Sweett%20Group%20logo.jpg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6000" y="6172200"/>
            <a:ext cx="20955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9574" name="TextBox 10"/>
          <p:cNvSpPr txBox="1">
            <a:spLocks noChangeArrowheads="1"/>
          </p:cNvSpPr>
          <p:nvPr/>
        </p:nvSpPr>
        <p:spPr bwMode="auto">
          <a:xfrm>
            <a:off x="1371600" y="838200"/>
            <a:ext cx="6248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u="sng" baseline="0" dirty="0">
                <a:solidFill>
                  <a:srgbClr val="0000FF"/>
                </a:solidFill>
              </a:rPr>
              <a:t>http:/</a:t>
            </a:r>
            <a:r>
              <a:rPr lang="en-US" u="sng" baseline="0" dirty="0" smtClean="0">
                <a:solidFill>
                  <a:srgbClr val="0000FF"/>
                </a:solidFill>
              </a:rPr>
              <a:t>/</a:t>
            </a:r>
            <a:r>
              <a:rPr lang="en-US" u="sng" baseline="0" dirty="0" err="1" smtClean="0">
                <a:solidFill>
                  <a:srgbClr val="0000FF"/>
                </a:solidFill>
              </a:rPr>
              <a:t>www.projectrapier.com</a:t>
            </a:r>
            <a:endParaRPr lang="en-US" baseline="0" dirty="0">
              <a:solidFill>
                <a:srgbClr val="0000FF"/>
              </a:solidFill>
            </a:endParaRPr>
          </a:p>
        </p:txBody>
      </p:sp>
      <p:sp>
        <p:nvSpPr>
          <p:cNvPr id="109575" name="Text Placeholder 5"/>
          <p:cNvSpPr txBox="1">
            <a:spLocks/>
          </p:cNvSpPr>
          <p:nvPr/>
        </p:nvSpPr>
        <p:spPr bwMode="auto">
          <a:xfrm>
            <a:off x="4724400" y="209550"/>
            <a:ext cx="41910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 algn="r" eaLnBrk="0" hangingPunct="0">
              <a:spcBef>
                <a:spcPct val="20000"/>
              </a:spcBef>
            </a:pPr>
            <a:r>
              <a:rPr lang="en-US" sz="2000" baseline="0" dirty="0" smtClean="0">
                <a:solidFill>
                  <a:srgbClr val="6BA42C"/>
                </a:solidFill>
              </a:rPr>
              <a:t>Get involved…</a:t>
            </a:r>
            <a:endParaRPr lang="en-US" sz="2000" baseline="0" dirty="0">
              <a:solidFill>
                <a:srgbClr val="6BA42C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2" name="TextBox 14"/>
          <p:cNvSpPr txBox="1">
            <a:spLocks noChangeArrowheads="1"/>
          </p:cNvSpPr>
          <p:nvPr/>
        </p:nvSpPr>
        <p:spPr bwMode="auto">
          <a:xfrm>
            <a:off x="179388" y="6319838"/>
            <a:ext cx="17287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GB" sz="1200" b="1" baseline="0"/>
              <a:t>House in Wales</a:t>
            </a:r>
          </a:p>
          <a:p>
            <a:pPr algn="ctr" eaLnBrk="0" hangingPunct="0"/>
            <a:r>
              <a:rPr lang="en-GB" sz="1200" baseline="0"/>
              <a:t>Pembrokeshire, UK</a:t>
            </a:r>
          </a:p>
        </p:txBody>
      </p:sp>
      <p:sp>
        <p:nvSpPr>
          <p:cNvPr id="17413" name="TextBox 16"/>
          <p:cNvSpPr txBox="1">
            <a:spLocks noChangeArrowheads="1"/>
          </p:cNvSpPr>
          <p:nvPr/>
        </p:nvSpPr>
        <p:spPr bwMode="auto">
          <a:xfrm>
            <a:off x="1908175" y="6319838"/>
            <a:ext cx="18002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GB" sz="1200" b="1" baseline="0"/>
              <a:t>National Assembly</a:t>
            </a:r>
          </a:p>
          <a:p>
            <a:pPr algn="ctr" eaLnBrk="0" hangingPunct="0"/>
            <a:r>
              <a:rPr lang="en-GB" sz="1200" b="1" baseline="0"/>
              <a:t>for Wales</a:t>
            </a:r>
            <a:endParaRPr lang="en-GB" sz="1200" baseline="0"/>
          </a:p>
        </p:txBody>
      </p:sp>
      <p:sp>
        <p:nvSpPr>
          <p:cNvPr id="17414" name="TextBox 18"/>
          <p:cNvSpPr txBox="1">
            <a:spLocks noChangeArrowheads="1"/>
          </p:cNvSpPr>
          <p:nvPr/>
        </p:nvSpPr>
        <p:spPr bwMode="auto">
          <a:xfrm>
            <a:off x="3635375" y="6319838"/>
            <a:ext cx="18732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GB" sz="1200" b="1" baseline="0"/>
              <a:t>London 2012</a:t>
            </a:r>
          </a:p>
          <a:p>
            <a:pPr algn="ctr" eaLnBrk="0" hangingPunct="0"/>
            <a:r>
              <a:rPr lang="en-GB" sz="1200" b="1" baseline="0"/>
              <a:t>Olympic Velodrome</a:t>
            </a:r>
            <a:endParaRPr lang="en-GB" sz="1200" baseline="0"/>
          </a:p>
        </p:txBody>
      </p:sp>
      <p:sp>
        <p:nvSpPr>
          <p:cNvPr id="17415" name="TextBox 20"/>
          <p:cNvSpPr txBox="1">
            <a:spLocks noChangeArrowheads="1"/>
          </p:cNvSpPr>
          <p:nvPr/>
        </p:nvSpPr>
        <p:spPr bwMode="auto">
          <a:xfrm>
            <a:off x="5364163" y="6319838"/>
            <a:ext cx="187166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sz="1200" b="1" baseline="0"/>
              <a:t>Bocconi University</a:t>
            </a:r>
            <a:endParaRPr lang="en-GB" sz="1200" b="1" baseline="0"/>
          </a:p>
          <a:p>
            <a:pPr algn="ctr" eaLnBrk="0" hangingPunct="0"/>
            <a:r>
              <a:rPr lang="en-GB" sz="1200" baseline="0"/>
              <a:t>Milan, Italy</a:t>
            </a:r>
          </a:p>
        </p:txBody>
      </p:sp>
      <p:sp>
        <p:nvSpPr>
          <p:cNvPr id="17416" name="TextBox 22"/>
          <p:cNvSpPr txBox="1">
            <a:spLocks noChangeArrowheads="1"/>
          </p:cNvSpPr>
          <p:nvPr/>
        </p:nvSpPr>
        <p:spPr bwMode="auto">
          <a:xfrm>
            <a:off x="7019925" y="6319838"/>
            <a:ext cx="18732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GB" sz="1200" b="1" baseline="0"/>
              <a:t>Central Market</a:t>
            </a:r>
          </a:p>
          <a:p>
            <a:pPr algn="ctr" eaLnBrk="0" hangingPunct="0"/>
            <a:r>
              <a:rPr lang="en-GB" sz="1200" baseline="0"/>
              <a:t>Abu Dhabi, UAE</a:t>
            </a:r>
          </a:p>
        </p:txBody>
      </p:sp>
      <p:pic>
        <p:nvPicPr>
          <p:cNvPr id="17417" name="Picture 2" descr="W:\Projects\Project Sheets - WORK IN PROGRESS\400 - Velodrome\Images\SELECTED\110127_ODA_MDA_DP_015_HI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33800" y="3733800"/>
            <a:ext cx="1684338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8" name="Picture 3" descr="W:\Projects\Project Sheets - WORK IN PROGRESS\363 - Central Market, Abu Dhabi\Images\SELECTED\Site Photos\Progress Photos 3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64400" y="3743325"/>
            <a:ext cx="1651000" cy="2505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9" name="Picture 7" descr="W:\03. Graphics in InDesign\BDSP Portfolio\Square Portfolio\100216_square portfolio Folder\Links\Bocconi2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00688" y="3733800"/>
            <a:ext cx="1677987" cy="2519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20" name="Picture 2" descr="W:\03. Graphics in InDesign\BDSP Portfolio\Square Portfolio\100216_square portfolio Folder\Links\110_01-greener.jp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426"/>
          <a:stretch>
            <a:fillRect/>
          </a:stretch>
        </p:blipFill>
        <p:spPr bwMode="auto">
          <a:xfrm>
            <a:off x="223838" y="3733800"/>
            <a:ext cx="1681162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21" name="Picture Placeholder 9" descr="Arcaid- 11410-260-1.jpg"/>
          <p:cNvPicPr>
            <a:picLocks noGrp="1" noChangeAspect="1"/>
          </p:cNvPicPr>
          <p:nvPr>
            <p:ph type="pic" sz="quarter" idx="4294967295"/>
          </p:nvPr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81200" y="3733800"/>
            <a:ext cx="1649413" cy="2514600"/>
          </a:xfrm>
          <a:prstGeom prst="rect">
            <a:avLst/>
          </a:prstGeom>
          <a:noFill/>
          <a:ln>
            <a:miter lim="800000"/>
            <a:headEnd/>
            <a:tailEnd/>
          </a:ln>
        </p:spPr>
      </p:pic>
      <p:sp>
        <p:nvSpPr>
          <p:cNvPr id="17422" name="Text Placeholder 5"/>
          <p:cNvSpPr>
            <a:spLocks noGrp="1"/>
          </p:cNvSpPr>
          <p:nvPr>
            <p:ph type="body" sz="quarter" idx="12"/>
          </p:nvPr>
        </p:nvSpPr>
        <p:spPr bwMode="auto">
          <a:xfrm>
            <a:off x="4724400" y="209550"/>
            <a:ext cx="4191000" cy="47625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r"/>
            <a:r>
              <a:rPr lang="en-US" b="0" smtClean="0">
                <a:solidFill>
                  <a:srgbClr val="6BA42C"/>
                </a:solidFill>
              </a:rPr>
              <a:t>BDSP Partnership</a:t>
            </a:r>
          </a:p>
        </p:txBody>
      </p:sp>
      <p:sp>
        <p:nvSpPr>
          <p:cNvPr id="34" name="Content Placeholder 2"/>
          <p:cNvSpPr txBox="1">
            <a:spLocks/>
          </p:cNvSpPr>
          <p:nvPr/>
        </p:nvSpPr>
        <p:spPr>
          <a:xfrm>
            <a:off x="382588" y="685800"/>
            <a:ext cx="4405312" cy="2971800"/>
          </a:xfrm>
          <a:prstGeom prst="rect">
            <a:avLst/>
          </a:prstGeom>
        </p:spPr>
        <p:txBody>
          <a:bodyPr>
            <a:prstTxWarp prst="textNoShape">
              <a:avLst/>
            </a:prstTxWarp>
          </a:bodyPr>
          <a:lstStyle/>
          <a:p>
            <a:pPr marL="342000">
              <a:lnSpc>
                <a:spcPct val="110000"/>
              </a:lnSpc>
              <a:spcBef>
                <a:spcPct val="20000"/>
              </a:spcBef>
              <a:buClr>
                <a:srgbClr val="596873"/>
              </a:buClr>
            </a:pPr>
            <a:r>
              <a:rPr lang="en-GB" sz="1600" baseline="0" dirty="0" smtClean="0">
                <a:ea typeface="Arial" charset="0"/>
                <a:cs typeface="Arial" charset="0"/>
              </a:rPr>
              <a:t>International engineering and environmental </a:t>
            </a:r>
            <a:r>
              <a:rPr lang="en-GB" sz="1600" baseline="0" dirty="0" smtClean="0"/>
              <a:t>consultancy</a:t>
            </a:r>
            <a:endParaRPr lang="en-GB" sz="1600" baseline="0" dirty="0" smtClean="0">
              <a:ea typeface="Arial" pitchFamily="-72" charset="0"/>
              <a:cs typeface="Arial" pitchFamily="-72" charset="0"/>
            </a:endParaRPr>
          </a:p>
          <a:p>
            <a:pPr>
              <a:lnSpc>
                <a:spcPct val="150000"/>
              </a:lnSpc>
              <a:spcBef>
                <a:spcPct val="20000"/>
              </a:spcBef>
              <a:buFontTx/>
              <a:buChar char="•"/>
            </a:pPr>
            <a:r>
              <a:rPr lang="en-GB" sz="1600" baseline="0" dirty="0" smtClean="0">
                <a:ea typeface="Arial" pitchFamily="-72" charset="0"/>
                <a:cs typeface="Arial" pitchFamily="-72" charset="0"/>
              </a:rPr>
              <a:t>    BDSP Engineering</a:t>
            </a:r>
          </a:p>
          <a:p>
            <a:pPr>
              <a:lnSpc>
                <a:spcPct val="150000"/>
              </a:lnSpc>
              <a:spcBef>
                <a:spcPct val="20000"/>
              </a:spcBef>
              <a:buFontTx/>
              <a:buChar char="•"/>
            </a:pPr>
            <a:r>
              <a:rPr lang="en-GB" sz="1600" baseline="0" dirty="0" smtClean="0">
                <a:ea typeface="Arial" pitchFamily="-72" charset="0"/>
                <a:cs typeface="Arial" pitchFamily="-72" charset="0"/>
              </a:rPr>
              <a:t>    BDSP </a:t>
            </a:r>
            <a:r>
              <a:rPr lang="en-GB" sz="1600" baseline="0" dirty="0">
                <a:ea typeface="Arial" pitchFamily="-72" charset="0"/>
                <a:cs typeface="Arial" pitchFamily="-72" charset="0"/>
              </a:rPr>
              <a:t>Environmental</a:t>
            </a:r>
          </a:p>
          <a:p>
            <a:pPr>
              <a:lnSpc>
                <a:spcPct val="150000"/>
              </a:lnSpc>
              <a:spcBef>
                <a:spcPct val="20000"/>
              </a:spcBef>
              <a:buFontTx/>
              <a:buChar char="•"/>
            </a:pPr>
            <a:r>
              <a:rPr lang="en-GB" sz="1600" baseline="0" dirty="0">
                <a:ea typeface="Arial" pitchFamily="-72" charset="0"/>
                <a:cs typeface="Arial" pitchFamily="-72" charset="0"/>
              </a:rPr>
              <a:t>    BDSP Simulation</a:t>
            </a:r>
          </a:p>
          <a:p>
            <a:pPr>
              <a:lnSpc>
                <a:spcPct val="150000"/>
              </a:lnSpc>
              <a:spcBef>
                <a:spcPct val="20000"/>
              </a:spcBef>
              <a:buFontTx/>
              <a:buChar char="•"/>
            </a:pPr>
            <a:r>
              <a:rPr lang="en-GB" sz="1600" baseline="0" dirty="0">
                <a:ea typeface="Arial" pitchFamily="-72" charset="0"/>
                <a:cs typeface="Arial" pitchFamily="-72" charset="0"/>
              </a:rPr>
              <a:t>    BDSP Lighting</a:t>
            </a:r>
            <a:endParaRPr lang="en-GB" sz="1600" baseline="0" dirty="0"/>
          </a:p>
          <a:p>
            <a:pPr>
              <a:lnSpc>
                <a:spcPct val="150000"/>
              </a:lnSpc>
              <a:spcBef>
                <a:spcPct val="20000"/>
              </a:spcBef>
              <a:buClr>
                <a:srgbClr val="596873"/>
              </a:buClr>
              <a:buFont typeface="Arial" pitchFamily="-72" charset="0"/>
              <a:buChar char="•"/>
            </a:pPr>
            <a:endParaRPr lang="en-GB" sz="1600" baseline="0" dirty="0">
              <a:ea typeface="Arial" pitchFamily="-72" charset="0"/>
              <a:cs typeface="Arial" pitchFamily="-72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0825" y="3727450"/>
            <a:ext cx="1647825" cy="252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58" name="TextBox 3"/>
          <p:cNvSpPr txBox="1">
            <a:spLocks noChangeArrowheads="1"/>
          </p:cNvSpPr>
          <p:nvPr/>
        </p:nvSpPr>
        <p:spPr bwMode="auto">
          <a:xfrm>
            <a:off x="76200" y="6319838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GB" sz="1200" b="1" baseline="0"/>
              <a:t>London Eye</a:t>
            </a:r>
          </a:p>
          <a:p>
            <a:pPr algn="ctr" eaLnBrk="0" hangingPunct="0"/>
            <a:r>
              <a:rPr lang="en-GB" sz="1200" baseline="0"/>
              <a:t>£15m </a:t>
            </a:r>
            <a:r>
              <a:rPr lang="en-US" sz="1200" baseline="0"/>
              <a:t>–</a:t>
            </a:r>
            <a:r>
              <a:rPr lang="en-GB" sz="1200" baseline="0"/>
              <a:t> Capsule refurb</a:t>
            </a:r>
          </a:p>
        </p:txBody>
      </p:sp>
      <p:pic>
        <p:nvPicPr>
          <p:cNvPr id="19459" name="Picture 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79613" y="3727450"/>
            <a:ext cx="1647825" cy="252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0" name="TextBox 5"/>
          <p:cNvSpPr txBox="1">
            <a:spLocks noChangeArrowheads="1"/>
          </p:cNvSpPr>
          <p:nvPr/>
        </p:nvSpPr>
        <p:spPr bwMode="auto">
          <a:xfrm>
            <a:off x="1908175" y="6319838"/>
            <a:ext cx="18002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GB" sz="1200" b="1" baseline="0"/>
              <a:t>Hong Kong Police HQ</a:t>
            </a:r>
          </a:p>
          <a:p>
            <a:pPr algn="ctr" eaLnBrk="0" hangingPunct="0"/>
            <a:r>
              <a:rPr lang="en-GB" sz="1200" baseline="0"/>
              <a:t>HK$2.2m</a:t>
            </a:r>
          </a:p>
        </p:txBody>
      </p:sp>
      <p:pic>
        <p:nvPicPr>
          <p:cNvPr id="19461" name="Picture 2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08400" y="3727450"/>
            <a:ext cx="1646238" cy="252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2" name="TextBox 7"/>
          <p:cNvSpPr txBox="1">
            <a:spLocks noChangeArrowheads="1"/>
          </p:cNvSpPr>
          <p:nvPr/>
        </p:nvSpPr>
        <p:spPr bwMode="auto">
          <a:xfrm>
            <a:off x="3635375" y="6319838"/>
            <a:ext cx="18732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GB" sz="1200" b="1" baseline="0"/>
              <a:t>Melbourne Law Courts</a:t>
            </a:r>
          </a:p>
          <a:p>
            <a:pPr algn="ctr" eaLnBrk="0" hangingPunct="0"/>
            <a:r>
              <a:rPr lang="en-GB" sz="1200" baseline="0"/>
              <a:t>Aus$108m</a:t>
            </a:r>
          </a:p>
        </p:txBody>
      </p:sp>
      <p:pic>
        <p:nvPicPr>
          <p:cNvPr id="19463" name="Picture 2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35600" y="3727450"/>
            <a:ext cx="1646238" cy="252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4" name="TextBox 9"/>
          <p:cNvSpPr txBox="1">
            <a:spLocks noChangeArrowheads="1"/>
          </p:cNvSpPr>
          <p:nvPr/>
        </p:nvSpPr>
        <p:spPr bwMode="auto">
          <a:xfrm>
            <a:off x="5364163" y="6319838"/>
            <a:ext cx="187166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GB" sz="1200" b="1" baseline="0"/>
              <a:t>Titanic Quarter</a:t>
            </a:r>
          </a:p>
          <a:p>
            <a:pPr algn="ctr" eaLnBrk="0" hangingPunct="0"/>
            <a:r>
              <a:rPr lang="en-GB" sz="1200" baseline="0"/>
              <a:t>£90m</a:t>
            </a:r>
          </a:p>
        </p:txBody>
      </p:sp>
      <p:pic>
        <p:nvPicPr>
          <p:cNvPr id="19465" name="Picture 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164388" y="3727450"/>
            <a:ext cx="1646237" cy="252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6" name="TextBox 12"/>
          <p:cNvSpPr txBox="1">
            <a:spLocks noChangeArrowheads="1"/>
          </p:cNvSpPr>
          <p:nvPr/>
        </p:nvSpPr>
        <p:spPr bwMode="auto">
          <a:xfrm>
            <a:off x="7019925" y="6319838"/>
            <a:ext cx="18732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GB" sz="1200" b="1" baseline="0"/>
              <a:t>CMA Tower</a:t>
            </a:r>
          </a:p>
          <a:p>
            <a:pPr algn="ctr" eaLnBrk="0" hangingPunct="0"/>
            <a:r>
              <a:rPr lang="en-GB" sz="1200" baseline="0"/>
              <a:t>Riyadh</a:t>
            </a:r>
          </a:p>
        </p:txBody>
      </p:sp>
      <p:sp>
        <p:nvSpPr>
          <p:cNvPr id="15" name="Content Placeholder 2"/>
          <p:cNvSpPr txBox="1">
            <a:spLocks/>
          </p:cNvSpPr>
          <p:nvPr/>
        </p:nvSpPr>
        <p:spPr>
          <a:xfrm>
            <a:off x="382588" y="685800"/>
            <a:ext cx="4405312" cy="2971800"/>
          </a:xfrm>
          <a:prstGeom prst="rect">
            <a:avLst/>
          </a:prstGeom>
        </p:spPr>
        <p:txBody>
          <a:bodyPr>
            <a:prstTxWarp prst="textNoShape">
              <a:avLst/>
            </a:prstTxWarp>
          </a:bodyPr>
          <a:lstStyle/>
          <a:p>
            <a:pPr marL="342000">
              <a:lnSpc>
                <a:spcPct val="120000"/>
              </a:lnSpc>
              <a:spcBef>
                <a:spcPct val="20000"/>
              </a:spcBef>
              <a:buClr>
                <a:srgbClr val="596873"/>
              </a:buClr>
            </a:pPr>
            <a:r>
              <a:rPr lang="en-GB" sz="1600" baseline="0" dirty="0" err="1">
                <a:ea typeface="Arial" pitchFamily="-72" charset="0"/>
                <a:cs typeface="Arial" pitchFamily="-72" charset="0"/>
              </a:rPr>
              <a:t>Sweett</a:t>
            </a:r>
            <a:r>
              <a:rPr lang="en-GB" sz="1600" baseline="0" dirty="0">
                <a:ea typeface="Arial" pitchFamily="-72" charset="0"/>
                <a:cs typeface="Arial" pitchFamily="-72" charset="0"/>
              </a:rPr>
              <a:t> Group provides clients with global expertise coupled with local sector knowledge including:</a:t>
            </a:r>
          </a:p>
          <a:p>
            <a:pPr>
              <a:lnSpc>
                <a:spcPct val="150000"/>
              </a:lnSpc>
              <a:spcBef>
                <a:spcPct val="20000"/>
              </a:spcBef>
              <a:buFontTx/>
              <a:buChar char="•"/>
            </a:pPr>
            <a:r>
              <a:rPr lang="en-GB" sz="1600" baseline="0" dirty="0">
                <a:ea typeface="Arial" pitchFamily="-72" charset="0"/>
                <a:cs typeface="Arial" pitchFamily="-72" charset="0"/>
              </a:rPr>
              <a:t>    Cost Management</a:t>
            </a:r>
          </a:p>
          <a:p>
            <a:pPr>
              <a:lnSpc>
                <a:spcPct val="150000"/>
              </a:lnSpc>
              <a:spcBef>
                <a:spcPct val="20000"/>
              </a:spcBef>
              <a:buFontTx/>
              <a:buChar char="•"/>
            </a:pPr>
            <a:r>
              <a:rPr lang="en-GB" sz="1600" baseline="0" dirty="0">
                <a:ea typeface="Arial" pitchFamily="-72" charset="0"/>
                <a:cs typeface="Arial" pitchFamily="-72" charset="0"/>
              </a:rPr>
              <a:t>    Programme and Project Management</a:t>
            </a:r>
          </a:p>
          <a:p>
            <a:pPr>
              <a:lnSpc>
                <a:spcPct val="150000"/>
              </a:lnSpc>
              <a:spcBef>
                <a:spcPct val="20000"/>
              </a:spcBef>
              <a:buFontTx/>
              <a:buChar char="•"/>
            </a:pPr>
            <a:r>
              <a:rPr lang="en-GB" sz="1600" baseline="0" dirty="0">
                <a:ea typeface="Arial" pitchFamily="-72" charset="0"/>
                <a:cs typeface="Arial" pitchFamily="-72" charset="0"/>
              </a:rPr>
              <a:t>    Strategic Advisory</a:t>
            </a:r>
          </a:p>
          <a:p>
            <a:pPr>
              <a:lnSpc>
                <a:spcPct val="150000"/>
              </a:lnSpc>
              <a:spcBef>
                <a:spcPct val="20000"/>
              </a:spcBef>
              <a:buFontTx/>
              <a:buChar char="•"/>
            </a:pPr>
            <a:r>
              <a:rPr lang="en-GB" sz="1600" baseline="0" dirty="0">
                <a:ea typeface="Arial" pitchFamily="-72" charset="0"/>
                <a:cs typeface="Arial" pitchFamily="-72" charset="0"/>
              </a:rPr>
              <a:t>    Property Development Services</a:t>
            </a:r>
          </a:p>
        </p:txBody>
      </p:sp>
      <p:sp>
        <p:nvSpPr>
          <p:cNvPr id="16" name="Text Placeholder 5"/>
          <p:cNvSpPr txBox="1">
            <a:spLocks/>
          </p:cNvSpPr>
          <p:nvPr/>
        </p:nvSpPr>
        <p:spPr bwMode="auto">
          <a:xfrm>
            <a:off x="4724400" y="209550"/>
            <a:ext cx="4191000" cy="476250"/>
          </a:xfrm>
          <a:prstGeom prst="rect">
            <a:avLst/>
          </a:prstGeom>
          <a:noFill/>
          <a:extLst/>
        </p:spPr>
        <p:txBody>
          <a:bodyPr>
            <a:prstTxWarp prst="textNoShape">
              <a:avLst/>
            </a:prstTxWarp>
          </a:bodyPr>
          <a:lstStyle/>
          <a:p>
            <a:pPr marL="342900" indent="-342900" algn="r" eaLnBrk="0" hangingPunct="0">
              <a:spcBef>
                <a:spcPct val="20000"/>
              </a:spcBef>
            </a:pPr>
            <a:r>
              <a:rPr lang="en-US" sz="2000" baseline="0">
                <a:solidFill>
                  <a:srgbClr val="6BA42C"/>
                </a:solidFill>
              </a:rPr>
              <a:t>Sweett Group</a:t>
            </a:r>
          </a:p>
        </p:txBody>
      </p:sp>
      <p:pic>
        <p:nvPicPr>
          <p:cNvPr id="19469" name="Picture 5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86400" y="990600"/>
            <a:ext cx="3478213" cy="1331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extBox 3"/>
          <p:cNvSpPr txBox="1">
            <a:spLocks noChangeArrowheads="1"/>
          </p:cNvSpPr>
          <p:nvPr/>
        </p:nvSpPr>
        <p:spPr bwMode="auto">
          <a:xfrm>
            <a:off x="179388" y="6319838"/>
            <a:ext cx="17287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GB" sz="1200" b="1" baseline="0"/>
              <a:t>West Office - Barn</a:t>
            </a:r>
          </a:p>
          <a:p>
            <a:pPr algn="ctr" eaLnBrk="0" hangingPunct="0"/>
            <a:r>
              <a:rPr lang="en-GB" sz="1200" baseline="0"/>
              <a:t>Ecological refurb</a:t>
            </a:r>
          </a:p>
        </p:txBody>
      </p:sp>
      <p:sp>
        <p:nvSpPr>
          <p:cNvPr id="21506" name="TextBox 5"/>
          <p:cNvSpPr txBox="1">
            <a:spLocks noChangeArrowheads="1"/>
          </p:cNvSpPr>
          <p:nvPr/>
        </p:nvSpPr>
        <p:spPr bwMode="auto">
          <a:xfrm>
            <a:off x="1905000" y="6319838"/>
            <a:ext cx="1879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GB" sz="1200" b="1" baseline="0"/>
              <a:t>UEA </a:t>
            </a:r>
            <a:r>
              <a:rPr lang="en-US" sz="1200" b="1" baseline="0"/>
              <a:t>–</a:t>
            </a:r>
            <a:r>
              <a:rPr lang="en-GB" sz="1200" b="1" baseline="0"/>
              <a:t> NRP Centre</a:t>
            </a:r>
          </a:p>
          <a:p>
            <a:pPr algn="ctr" eaLnBrk="0" hangingPunct="0"/>
            <a:r>
              <a:rPr lang="en-GB" sz="1200" baseline="0"/>
              <a:t>Negative carbon building</a:t>
            </a:r>
          </a:p>
        </p:txBody>
      </p:sp>
      <p:sp>
        <p:nvSpPr>
          <p:cNvPr id="21507" name="TextBox 7"/>
          <p:cNvSpPr txBox="1">
            <a:spLocks noChangeArrowheads="1"/>
          </p:cNvSpPr>
          <p:nvPr/>
        </p:nvSpPr>
        <p:spPr bwMode="auto">
          <a:xfrm>
            <a:off x="3733800" y="6319838"/>
            <a:ext cx="1752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GB" sz="1200" b="1" baseline="0" dirty="0" err="1" smtClean="0"/>
              <a:t>Bushbury</a:t>
            </a:r>
            <a:r>
              <a:rPr lang="en-GB" sz="1200" b="1" baseline="0" dirty="0" smtClean="0"/>
              <a:t> Primary</a:t>
            </a:r>
            <a:endParaRPr lang="en-GB" sz="1200" b="1" baseline="0" dirty="0"/>
          </a:p>
          <a:p>
            <a:pPr algn="ctr" eaLnBrk="0" hangingPunct="0"/>
            <a:r>
              <a:rPr lang="en-GB" sz="1200" baseline="0" dirty="0" err="1"/>
              <a:t>Passivhaus</a:t>
            </a:r>
            <a:r>
              <a:rPr lang="en-GB" sz="1200" baseline="0" dirty="0"/>
              <a:t> school</a:t>
            </a:r>
          </a:p>
        </p:txBody>
      </p:sp>
      <p:sp>
        <p:nvSpPr>
          <p:cNvPr id="21508" name="TextBox 9"/>
          <p:cNvSpPr txBox="1">
            <a:spLocks noChangeArrowheads="1"/>
          </p:cNvSpPr>
          <p:nvPr/>
        </p:nvSpPr>
        <p:spPr bwMode="auto">
          <a:xfrm>
            <a:off x="5364163" y="6319838"/>
            <a:ext cx="187166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GB" sz="1200" b="1" baseline="0"/>
              <a:t>Genesis SCA&amp;T</a:t>
            </a:r>
          </a:p>
          <a:p>
            <a:pPr algn="ctr" eaLnBrk="0" hangingPunct="0"/>
            <a:r>
              <a:rPr lang="en-GB" sz="1200" baseline="0"/>
              <a:t>Sustainable construction</a:t>
            </a:r>
          </a:p>
        </p:txBody>
      </p:sp>
      <p:sp>
        <p:nvSpPr>
          <p:cNvPr id="21509" name="TextBox 12"/>
          <p:cNvSpPr txBox="1">
            <a:spLocks noChangeArrowheads="1"/>
          </p:cNvSpPr>
          <p:nvPr/>
        </p:nvSpPr>
        <p:spPr bwMode="auto">
          <a:xfrm>
            <a:off x="7162800" y="6319838"/>
            <a:ext cx="17303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GB" sz="1200" b="1" baseline="0"/>
              <a:t>York House</a:t>
            </a:r>
          </a:p>
          <a:p>
            <a:pPr algn="ctr" eaLnBrk="0" hangingPunct="0"/>
            <a:r>
              <a:rPr lang="en-GB" sz="1200" baseline="0"/>
              <a:t>Low energy complex</a:t>
            </a:r>
          </a:p>
        </p:txBody>
      </p:sp>
      <p:sp>
        <p:nvSpPr>
          <p:cNvPr id="16" name="Text Placeholder 5"/>
          <p:cNvSpPr txBox="1">
            <a:spLocks/>
          </p:cNvSpPr>
          <p:nvPr/>
        </p:nvSpPr>
        <p:spPr bwMode="auto">
          <a:xfrm>
            <a:off x="4724400" y="209550"/>
            <a:ext cx="4191000" cy="476250"/>
          </a:xfrm>
          <a:prstGeom prst="rect">
            <a:avLst/>
          </a:prstGeom>
          <a:noFill/>
          <a:extLst/>
        </p:spPr>
        <p:txBody>
          <a:bodyPr>
            <a:prstTxWarp prst="textNoShape">
              <a:avLst/>
            </a:prstTxWarp>
          </a:bodyPr>
          <a:lstStyle/>
          <a:p>
            <a:pPr marL="342900" indent="-342900" algn="r" eaLnBrk="0" hangingPunct="0">
              <a:spcBef>
                <a:spcPct val="20000"/>
              </a:spcBef>
            </a:pPr>
            <a:r>
              <a:rPr lang="en-US" sz="2000" baseline="0">
                <a:solidFill>
                  <a:srgbClr val="6BA42C"/>
                </a:solidFill>
              </a:rPr>
              <a:t>Architype</a:t>
            </a:r>
          </a:p>
        </p:txBody>
      </p:sp>
      <p:sp>
        <p:nvSpPr>
          <p:cNvPr id="18" name="Content Placeholder 2"/>
          <p:cNvSpPr txBox="1">
            <a:spLocks/>
          </p:cNvSpPr>
          <p:nvPr/>
        </p:nvSpPr>
        <p:spPr>
          <a:xfrm>
            <a:off x="382588" y="685800"/>
            <a:ext cx="4875212" cy="2971800"/>
          </a:xfrm>
          <a:prstGeom prst="rect">
            <a:avLst/>
          </a:prstGeom>
        </p:spPr>
        <p:txBody>
          <a:bodyPr/>
          <a:lstStyle/>
          <a:p>
            <a:pPr marL="342900">
              <a:lnSpc>
                <a:spcPct val="110000"/>
              </a:lnSpc>
              <a:spcBef>
                <a:spcPct val="20000"/>
              </a:spcBef>
              <a:defRPr/>
            </a:pPr>
            <a:r>
              <a:rPr lang="en-GB" sz="1600" kern="0" baseline="0" dirty="0">
                <a:latin typeface="Arial"/>
                <a:ea typeface="+mn-ea"/>
                <a:cs typeface="Arial"/>
              </a:rPr>
              <a:t>Architype Ltd is an a</a:t>
            </a:r>
            <a:r>
              <a:rPr lang="en-GB" sz="1600" kern="0" baseline="0" dirty="0">
                <a:latin typeface="Arial"/>
                <a:ea typeface="ＭＳ Ｐゴシック" charset="-128"/>
                <a:cs typeface="Arial"/>
              </a:rPr>
              <a:t>warding winning and </a:t>
            </a:r>
            <a:r>
              <a:rPr lang="en-GB" sz="1600" kern="0" baseline="0" dirty="0" smtClean="0">
                <a:latin typeface="Arial"/>
                <a:ea typeface="ＭＳ Ｐゴシック" charset="-128"/>
                <a:cs typeface="Arial"/>
              </a:rPr>
              <a:t>regularly published </a:t>
            </a:r>
            <a:r>
              <a:rPr lang="en-GB" sz="1600" kern="0" baseline="0" dirty="0">
                <a:latin typeface="Arial"/>
                <a:ea typeface="+mn-ea"/>
                <a:cs typeface="Arial"/>
              </a:rPr>
              <a:t>Architectural practice, with:</a:t>
            </a:r>
          </a:p>
          <a:p>
            <a:pPr marL="342900" indent="-342900">
              <a:lnSpc>
                <a:spcPct val="15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n-GB" sz="1600" kern="0" baseline="0" dirty="0">
                <a:latin typeface="Arial"/>
                <a:ea typeface="+mn-ea"/>
                <a:cs typeface="Arial"/>
              </a:rPr>
              <a:t>Projects ranging from £100K to £17million</a:t>
            </a:r>
          </a:p>
          <a:p>
            <a:pPr marL="342900" indent="-342900">
              <a:lnSpc>
                <a:spcPct val="15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n-GB" sz="1600" kern="0" baseline="0" dirty="0">
                <a:latin typeface="Arial"/>
                <a:ea typeface="+mn-ea"/>
                <a:cs typeface="Arial"/>
              </a:rPr>
              <a:t>Offices in Hereford &amp; London</a:t>
            </a:r>
          </a:p>
          <a:p>
            <a:pPr marL="342900" indent="-342900">
              <a:lnSpc>
                <a:spcPct val="15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n-GB" sz="1600" kern="0" baseline="0" dirty="0">
                <a:latin typeface="Arial"/>
                <a:ea typeface="+mn-ea"/>
                <a:cs typeface="Arial"/>
              </a:rPr>
              <a:t>Recognised expertise in sustainable design</a:t>
            </a:r>
          </a:p>
          <a:p>
            <a:pPr marL="342900" indent="-342900">
              <a:lnSpc>
                <a:spcPct val="15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n-GB" sz="1600" kern="0" baseline="0" dirty="0">
                <a:latin typeface="Arial"/>
                <a:ea typeface="+mn-ea"/>
                <a:cs typeface="Arial"/>
              </a:rPr>
              <a:t>Strong collaborative &amp; consultation ethos</a:t>
            </a:r>
          </a:p>
          <a:p>
            <a:pPr marL="342900" indent="-342900">
              <a:lnSpc>
                <a:spcPct val="15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n-GB" sz="1600" kern="0" baseline="0" dirty="0">
                <a:latin typeface="Arial"/>
                <a:ea typeface="+mn-ea"/>
                <a:cs typeface="Arial"/>
              </a:rPr>
              <a:t>At forefront of low energy buildings research</a:t>
            </a:r>
          </a:p>
          <a:p>
            <a:pPr marL="342900" indent="-342900">
              <a:lnSpc>
                <a:spcPct val="150000"/>
              </a:lnSpc>
              <a:spcBef>
                <a:spcPct val="20000"/>
              </a:spcBef>
              <a:buClr>
                <a:srgbClr val="596873"/>
              </a:buClr>
              <a:buFontTx/>
              <a:buChar char="•"/>
              <a:defRPr/>
            </a:pPr>
            <a:endParaRPr lang="en-GB" sz="1600" kern="0" baseline="0" dirty="0">
              <a:latin typeface="Arial"/>
              <a:ea typeface="+mn-ea"/>
              <a:cs typeface="Arial"/>
            </a:endParaRPr>
          </a:p>
        </p:txBody>
      </p:sp>
      <p:pic>
        <p:nvPicPr>
          <p:cNvPr id="21512" name="Picture Placeholder 4" descr="UpperTwyford06H(c)LeighSimpson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600" y="3733800"/>
            <a:ext cx="1646238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3" name="Picture 21" descr="Architype 2077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35388" y="3733800"/>
            <a:ext cx="1674812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1514" name="Group 28"/>
          <p:cNvGrpSpPr>
            <a:grpSpLocks/>
          </p:cNvGrpSpPr>
          <p:nvPr/>
        </p:nvGrpSpPr>
        <p:grpSpPr bwMode="auto">
          <a:xfrm>
            <a:off x="5472113" y="3733800"/>
            <a:ext cx="1628775" cy="2514600"/>
            <a:chOff x="5472684" y="3733800"/>
            <a:chExt cx="1627632" cy="2514600"/>
          </a:xfrm>
        </p:grpSpPr>
        <p:pic>
          <p:nvPicPr>
            <p:cNvPr id="21518" name="Picture 23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72684" y="3733800"/>
              <a:ext cx="851916" cy="1295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1519" name="Picture 24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24600" y="5029200"/>
              <a:ext cx="775716" cy="1219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1520" name="Picture 25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24600" y="3733800"/>
              <a:ext cx="762000" cy="1295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1521" name="Picture 26"/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72684" y="5029200"/>
              <a:ext cx="851916" cy="1219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21515" name="Picture 32" descr="York House Render 2.pdf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62800" y="3733800"/>
            <a:ext cx="16764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6" name="Picture 34" descr="ExteriorRender1.jpg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38338" y="3733800"/>
            <a:ext cx="1719262" cy="2519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04800" y="6091238"/>
            <a:ext cx="2286000" cy="6397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en-GB" sz="1200" b="1" baseline="0" dirty="0" err="1">
                <a:latin typeface="Arial" charset="0"/>
                <a:ea typeface="ＭＳ Ｐゴシック" charset="-128"/>
                <a:cs typeface="+mn-cs"/>
              </a:rPr>
              <a:t>gWorkspace</a:t>
            </a:r>
            <a:endParaRPr lang="en-GB" sz="1200" b="1" baseline="0" dirty="0">
              <a:latin typeface="Arial" charset="0"/>
              <a:ea typeface="ＭＳ Ｐゴシック" charset="-128"/>
              <a:cs typeface="+mn-cs"/>
            </a:endParaRPr>
          </a:p>
          <a:p>
            <a:pPr marL="342900" indent="-342900" algn="ctr" eaLnBrk="0" hangingPunct="0">
              <a:defRPr/>
            </a:pPr>
            <a:r>
              <a:rPr lang="en-US" sz="1200" baseline="0" dirty="0">
                <a:latin typeface="Arial" charset="0"/>
                <a:ea typeface="ＭＳ Ｐゴシック" charset="0"/>
                <a:cs typeface="ＭＳ Ｐゴシック" charset="0"/>
              </a:rPr>
              <a:t>collaboration and sharing</a:t>
            </a:r>
          </a:p>
          <a:p>
            <a:pPr marL="342900" indent="-342900" algn="ctr" eaLnBrk="0" hangingPunct="0">
              <a:defRPr/>
            </a:pPr>
            <a:r>
              <a:rPr lang="en-US" sz="1200" baseline="0" dirty="0">
                <a:latin typeface="Arial" charset="0"/>
                <a:ea typeface="ＭＳ Ｐゴシック" charset="0"/>
                <a:cs typeface="ＭＳ Ｐゴシック" charset="0"/>
              </a:rPr>
              <a:t>messaging and alerts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743200" y="6091238"/>
            <a:ext cx="3048000" cy="6397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en-GB" sz="1200" b="1" baseline="0" dirty="0" err="1">
                <a:latin typeface="Arial" charset="0"/>
                <a:ea typeface="ＭＳ Ｐゴシック" charset="-128"/>
                <a:cs typeface="+mn-cs"/>
              </a:rPr>
              <a:t>gModeller</a:t>
            </a:r>
            <a:endParaRPr lang="en-GB" sz="1200" b="1" baseline="0" dirty="0">
              <a:latin typeface="Arial" charset="0"/>
              <a:ea typeface="ＭＳ Ｐゴシック" charset="-128"/>
              <a:cs typeface="+mn-cs"/>
            </a:endParaRPr>
          </a:p>
          <a:p>
            <a:pPr marL="342900" indent="-342900" algn="ctr" eaLnBrk="0" hangingPunct="0">
              <a:defRPr/>
            </a:pPr>
            <a:r>
              <a:rPr lang="en-US" sz="1200" baseline="0" dirty="0">
                <a:latin typeface="Arial" charset="0"/>
                <a:ea typeface="ＭＳ Ｐゴシック" charset="0"/>
                <a:cs typeface="ＭＳ Ｐゴシック" charset="0"/>
              </a:rPr>
              <a:t>Automatic attribution of </a:t>
            </a:r>
            <a:r>
              <a:rPr lang="en-US" sz="1200" baseline="0" dirty="0" err="1">
                <a:latin typeface="Arial" charset="0"/>
                <a:ea typeface="ＭＳ Ｐゴシック" charset="0"/>
                <a:cs typeface="ＭＳ Ｐゴシック" charset="0"/>
              </a:rPr>
              <a:t>SketchUp</a:t>
            </a:r>
            <a:r>
              <a:rPr lang="en-US" sz="1200" baseline="0" dirty="0">
                <a:latin typeface="Arial" charset="0"/>
                <a:ea typeface="ＭＳ Ｐゴシック" charset="0"/>
                <a:cs typeface="ＭＳ Ｐゴシック" charset="0"/>
              </a:rPr>
              <a:t> faces to </a:t>
            </a:r>
          </a:p>
          <a:p>
            <a:pPr marL="342900" indent="-342900" algn="ctr" eaLnBrk="0" hangingPunct="0">
              <a:defRPr/>
            </a:pPr>
            <a:r>
              <a:rPr lang="en-US" sz="1200" baseline="0" dirty="0">
                <a:latin typeface="Arial" charset="0"/>
                <a:ea typeface="ＭＳ Ｐゴシック" charset="0"/>
                <a:cs typeface="ＭＳ Ｐゴシック" charset="0"/>
              </a:rPr>
              <a:t>generate </a:t>
            </a:r>
            <a:r>
              <a:rPr lang="en-US" sz="1200" baseline="0" dirty="0" err="1">
                <a:latin typeface="Arial" charset="0"/>
                <a:ea typeface="ＭＳ Ｐゴシック" charset="0"/>
                <a:cs typeface="ＭＳ Ｐゴシック" charset="0"/>
              </a:rPr>
              <a:t>gbXML</a:t>
            </a:r>
            <a:r>
              <a:rPr lang="en-US" sz="1200" baseline="0" dirty="0">
                <a:latin typeface="Arial" charset="0"/>
                <a:ea typeface="ＭＳ Ｐゴシック" charset="0"/>
                <a:cs typeface="ＭＳ Ｐゴシック" charset="0"/>
              </a:rPr>
              <a:t> spaces, surfaces etc…</a:t>
            </a:r>
          </a:p>
        </p:txBody>
      </p:sp>
      <p:sp>
        <p:nvSpPr>
          <p:cNvPr id="23555" name="TextBox 12"/>
          <p:cNvSpPr txBox="1">
            <a:spLocks noChangeArrowheads="1"/>
          </p:cNvSpPr>
          <p:nvPr/>
        </p:nvSpPr>
        <p:spPr bwMode="auto">
          <a:xfrm>
            <a:off x="6019800" y="6091238"/>
            <a:ext cx="2895600" cy="639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GB" sz="1200" b="1" baseline="0"/>
              <a:t>gEnergy</a:t>
            </a:r>
          </a:p>
          <a:p>
            <a:pPr algn="ctr" eaLnBrk="0" hangingPunct="0"/>
            <a:r>
              <a:rPr lang="en-US" sz="1200" baseline="0"/>
              <a:t>Integration</a:t>
            </a:r>
            <a:r>
              <a:rPr lang="en-GB" sz="1200" baseline="0"/>
              <a:t> with energy analysis engines</a:t>
            </a:r>
          </a:p>
          <a:p>
            <a:pPr algn="ctr" eaLnBrk="0" hangingPunct="0"/>
            <a:r>
              <a:rPr lang="en-US" sz="1200" baseline="0"/>
              <a:t>SAP, EPC &amp; Energy</a:t>
            </a:r>
            <a:r>
              <a:rPr lang="en-GB" sz="1200" baseline="0"/>
              <a:t> reports</a:t>
            </a:r>
          </a:p>
        </p:txBody>
      </p:sp>
      <p:sp>
        <p:nvSpPr>
          <p:cNvPr id="15" name="Content Placeholder 2"/>
          <p:cNvSpPr txBox="1">
            <a:spLocks/>
          </p:cNvSpPr>
          <p:nvPr/>
        </p:nvSpPr>
        <p:spPr>
          <a:xfrm>
            <a:off x="382588" y="685800"/>
            <a:ext cx="4951412" cy="2971800"/>
          </a:xfrm>
          <a:prstGeom prst="rect">
            <a:avLst/>
          </a:prstGeom>
        </p:spPr>
        <p:txBody>
          <a:bodyPr>
            <a:prstTxWarp prst="textNoShape">
              <a:avLst/>
            </a:prstTxWarp>
          </a:bodyPr>
          <a:lstStyle/>
          <a:p>
            <a:pPr marL="342000">
              <a:lnSpc>
                <a:spcPct val="110000"/>
              </a:lnSpc>
              <a:spcBef>
                <a:spcPct val="20000"/>
              </a:spcBef>
              <a:buClr>
                <a:srgbClr val="596873"/>
              </a:buClr>
            </a:pPr>
            <a:r>
              <a:rPr lang="en-GB" sz="1600" baseline="0" dirty="0"/>
              <a:t>Energy and low carbon software spin-out from the University of the Highlands and Islands</a:t>
            </a:r>
            <a:r>
              <a:rPr lang="en-GB" sz="1600" baseline="0" dirty="0">
                <a:latin typeface="Tahoma" pitchFamily="-72" charset="0"/>
                <a:ea typeface="Tahoma" pitchFamily="-72" charset="0"/>
                <a:cs typeface="Tahoma" pitchFamily="-72" charset="0"/>
              </a:rPr>
              <a:t>:</a:t>
            </a:r>
          </a:p>
          <a:p>
            <a:pPr eaLnBrk="0" hangingPunct="0">
              <a:spcBef>
                <a:spcPts val="1200"/>
              </a:spcBef>
              <a:buFontTx/>
              <a:buChar char="•"/>
            </a:pPr>
            <a:r>
              <a:rPr lang="en-GB" sz="1600" baseline="0" dirty="0"/>
              <a:t>    5 year R&amp;D programme</a:t>
            </a:r>
          </a:p>
          <a:p>
            <a:pPr eaLnBrk="0" hangingPunct="0">
              <a:spcBef>
                <a:spcPts val="1200"/>
              </a:spcBef>
              <a:buFontTx/>
              <a:buChar char="•"/>
            </a:pPr>
            <a:r>
              <a:rPr lang="en-GB" sz="1600" baseline="0" dirty="0">
                <a:sym typeface="Wingdings" pitchFamily="-72" charset="2"/>
              </a:rPr>
              <a:t>    3 year partnership with Green Building             </a:t>
            </a:r>
            <a:r>
              <a:rPr lang="en-GB" sz="1600" baseline="0" dirty="0" smtClean="0">
                <a:sym typeface="Wingdings" pitchFamily="-72" charset="2"/>
              </a:rPr>
              <a:t> Studio </a:t>
            </a:r>
            <a:r>
              <a:rPr lang="en-GB" sz="1600" baseline="0" dirty="0">
                <a:sym typeface="Wingdings" pitchFamily="-72" charset="2"/>
              </a:rPr>
              <a:t>until acquired by Autodesk</a:t>
            </a:r>
          </a:p>
          <a:p>
            <a:pPr eaLnBrk="0" hangingPunct="0">
              <a:spcBef>
                <a:spcPts val="1200"/>
              </a:spcBef>
              <a:buFontTx/>
              <a:buChar char="•"/>
            </a:pPr>
            <a:r>
              <a:rPr lang="en-GB" sz="1600" baseline="0" dirty="0">
                <a:sym typeface="Wingdings" pitchFamily="-72" charset="2"/>
              </a:rPr>
              <a:t>    First energy analysis </a:t>
            </a:r>
            <a:r>
              <a:rPr lang="en-GB" sz="1600" baseline="0" dirty="0" err="1">
                <a:sym typeface="Wingdings" pitchFamily="-72" charset="2"/>
              </a:rPr>
              <a:t>plugin</a:t>
            </a:r>
            <a:r>
              <a:rPr lang="en-GB" sz="1600" baseline="0" dirty="0">
                <a:sym typeface="Wingdings" pitchFamily="-72" charset="2"/>
              </a:rPr>
              <a:t> for Google   </a:t>
            </a:r>
            <a:r>
              <a:rPr lang="en-GB" sz="1600" baseline="0" dirty="0" smtClean="0">
                <a:sym typeface="Wingdings" pitchFamily="-72" charset="2"/>
              </a:rPr>
              <a:t> </a:t>
            </a:r>
            <a:r>
              <a:rPr lang="en-GB" sz="1600" baseline="0" dirty="0" err="1" smtClean="0">
                <a:sym typeface="Wingdings" pitchFamily="-72" charset="2"/>
              </a:rPr>
              <a:t>SketchUp</a:t>
            </a:r>
            <a:endParaRPr lang="en-GB" sz="1600" baseline="0" dirty="0">
              <a:sym typeface="Wingdings" pitchFamily="-72" charset="2"/>
            </a:endParaRPr>
          </a:p>
          <a:p>
            <a:pPr eaLnBrk="0" hangingPunct="0">
              <a:spcBef>
                <a:spcPts val="1200"/>
              </a:spcBef>
              <a:buFontTx/>
              <a:buChar char="•"/>
            </a:pPr>
            <a:r>
              <a:rPr lang="en-GB" sz="1600" baseline="0" dirty="0">
                <a:sym typeface="Wingdings" pitchFamily="-72" charset="2"/>
              </a:rPr>
              <a:t>    Global business partnerships and users</a:t>
            </a:r>
          </a:p>
          <a:p>
            <a:pPr eaLnBrk="0" hangingPunct="0">
              <a:spcBef>
                <a:spcPts val="1200"/>
              </a:spcBef>
              <a:buFontTx/>
              <a:buChar char="•"/>
            </a:pPr>
            <a:endParaRPr lang="en-GB" sz="1600" baseline="0" dirty="0"/>
          </a:p>
        </p:txBody>
      </p:sp>
      <p:sp>
        <p:nvSpPr>
          <p:cNvPr id="16" name="Text Placeholder 5"/>
          <p:cNvSpPr txBox="1">
            <a:spLocks/>
          </p:cNvSpPr>
          <p:nvPr/>
        </p:nvSpPr>
        <p:spPr bwMode="auto">
          <a:xfrm>
            <a:off x="4724400" y="209550"/>
            <a:ext cx="4191000" cy="476250"/>
          </a:xfrm>
          <a:prstGeom prst="rect">
            <a:avLst/>
          </a:prstGeom>
          <a:noFill/>
          <a:extLst/>
        </p:spPr>
        <p:txBody>
          <a:bodyPr>
            <a:prstTxWarp prst="textNoShape">
              <a:avLst/>
            </a:prstTxWarp>
          </a:bodyPr>
          <a:lstStyle/>
          <a:p>
            <a:pPr marL="342900" indent="-342900" algn="r" eaLnBrk="0" hangingPunct="0">
              <a:spcBef>
                <a:spcPct val="20000"/>
              </a:spcBef>
            </a:pPr>
            <a:r>
              <a:rPr lang="en-US" sz="2000" baseline="0">
                <a:solidFill>
                  <a:srgbClr val="6BA42C"/>
                </a:solidFill>
              </a:rPr>
              <a:t>greenspaceLive</a:t>
            </a:r>
          </a:p>
        </p:txBody>
      </p:sp>
      <p:pic>
        <p:nvPicPr>
          <p:cNvPr id="23558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" y="3932238"/>
            <a:ext cx="2286000" cy="20685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3559" name="Picture 3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43200" y="3932238"/>
            <a:ext cx="3048000" cy="20748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3560" name="Picture 2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43600" y="3932238"/>
            <a:ext cx="2967038" cy="2087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61" name="Picture 20" descr="Greenspace Logo horizontal (1).JP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6000" y="2971800"/>
            <a:ext cx="2609850" cy="566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ext Placeholder 5"/>
          <p:cNvSpPr txBox="1">
            <a:spLocks/>
          </p:cNvSpPr>
          <p:nvPr/>
        </p:nvSpPr>
        <p:spPr bwMode="auto">
          <a:xfrm>
            <a:off x="4724400" y="209550"/>
            <a:ext cx="41910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 algn="r" eaLnBrk="0" hangingPunct="0">
              <a:spcBef>
                <a:spcPct val="20000"/>
              </a:spcBef>
            </a:pPr>
            <a:r>
              <a:rPr lang="en-US" sz="2000" baseline="0">
                <a:solidFill>
                  <a:srgbClr val="6BA42C"/>
                </a:solidFill>
              </a:rPr>
              <a:t>Concept</a:t>
            </a:r>
          </a:p>
        </p:txBody>
      </p:sp>
      <p:pic>
        <p:nvPicPr>
          <p:cNvPr id="25602" name="Picture 2" descr="124941052.jpg"/>
          <p:cNvPicPr>
            <a:picLocks noChangeAspect="1"/>
          </p:cNvPicPr>
          <p:nvPr/>
        </p:nvPicPr>
        <p:blipFill>
          <a:blip r:embed="rId3" cstate="screen">
            <a:alphaModFix amt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47800" y="685800"/>
            <a:ext cx="6324600" cy="5929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3" name="Rectangle 3"/>
          <p:cNvSpPr>
            <a:spLocks noChangeArrowheads="1"/>
          </p:cNvSpPr>
          <p:nvPr/>
        </p:nvSpPr>
        <p:spPr bwMode="auto">
          <a:xfrm>
            <a:off x="1447800" y="1066800"/>
            <a:ext cx="6172200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0" hangingPunct="0"/>
            <a:endParaRPr lang="en-US" sz="2000" b="1" baseline="0">
              <a:ea typeface="Arial" pitchFamily="-72" charset="0"/>
              <a:cs typeface="Arial" pitchFamily="-72" charset="0"/>
            </a:endParaRPr>
          </a:p>
          <a:p>
            <a:pPr algn="ctr" eaLnBrk="0" hangingPunct="0"/>
            <a:r>
              <a:rPr lang="en-US" sz="2000" baseline="0">
                <a:ea typeface="Arial" pitchFamily="-72" charset="0"/>
                <a:cs typeface="Arial" pitchFamily="-72" charset="0"/>
              </a:rPr>
              <a:t>RAPIER - the easiest to use and most powerful web based energy / cost / carbon decision making tool for the Built Environment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Rapier Master Slid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 Theme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Powerpoint Nov 2011 Template</Template>
  <TotalTime>4755</TotalTime>
  <Words>1649</Words>
  <Application>Microsoft Macintosh PowerPoint</Application>
  <PresentationFormat>On-screen Show (4:3)</PresentationFormat>
  <Paragraphs>686</Paragraphs>
  <Slides>49</Slides>
  <Notes>48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0" baseType="lpstr">
      <vt:lpstr>Rapier Master Slide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BDSP Partnership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campbelln</dc:creator>
  <cp:lastModifiedBy>Malcolm Murray</cp:lastModifiedBy>
  <cp:revision>276</cp:revision>
  <dcterms:created xsi:type="dcterms:W3CDTF">2012-03-20T13:10:24Z</dcterms:created>
  <dcterms:modified xsi:type="dcterms:W3CDTF">2012-03-30T14:19:18Z</dcterms:modified>
</cp:coreProperties>
</file>